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3" r:id="rId6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C6D82"/>
    <a:srgbClr val="F2C020"/>
    <a:srgbClr val="454D55"/>
    <a:srgbClr val="E8611D"/>
    <a:srgbClr val="81BF3B"/>
    <a:srgbClr val="F39D21"/>
    <a:srgbClr val="BAC82F"/>
    <a:srgbClr val="6F0066"/>
    <a:srgbClr val="40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howGuides="1">
      <p:cViewPr varScale="1">
        <p:scale>
          <a:sx n="107" d="100"/>
          <a:sy n="107" d="100"/>
        </p:scale>
        <p:origin x="1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00810-46A0-4D1C-B9D9-C114C575E055}" type="datetime1">
              <a:rPr lang="en-GB" noProof="1" dirty="0" smtClean="0"/>
              <a:t>07/12/2023</a:t>
            </a:fld>
            <a:endParaRPr lang="en-GB" noProof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5371C06-22B2-4805-8A74-E63609FE61CE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627EFA-81CA-4EC9-93AC-F9F36BB45D64}" type="datetime1">
              <a:rPr lang="en-GB" noProof="1" dirty="0" smtClean="0"/>
              <a:t>07/12/2023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14970C-3301-4DD8-87C8-448E3F893981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07/12/2023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F7182A2F-4C01-4B4F-B855-198932A18E99}" type="datetime1">
              <a:rPr lang="en-GB" noProof="1" dirty="0" smtClean="0"/>
              <a:t>07/12/2023</a:t>
            </a:fld>
            <a:endParaRPr lang="en-GB" noProof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r>
              <a:rPr lang="en-GB" noProof="1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93C1428B-5ACF-4E79-A091-05E2328DA75D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46" y="1880061"/>
            <a:ext cx="2257397" cy="1475598"/>
          </a:xfrm>
        </p:spPr>
        <p:txBody>
          <a:bodyPr/>
          <a:lstStyle/>
          <a:p>
            <a:r>
              <a:rPr lang="en-GB" dirty="0"/>
              <a:t>History Curriculum</a:t>
            </a:r>
            <a:br>
              <a:rPr lang="en-GB" dirty="0"/>
            </a:br>
            <a:r>
              <a:rPr lang="en-GB" dirty="0"/>
              <a:t>Road 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599" y="3468895"/>
            <a:ext cx="1969545" cy="3140911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Curriculum Plan</a:t>
            </a:r>
          </a:p>
          <a:p>
            <a:r>
              <a:rPr lang="en-GB" dirty="0"/>
              <a:t>In EYFS history is embedded throughout the year using real life experience of history and </a:t>
            </a:r>
            <a:r>
              <a:rPr lang="en-GB" dirty="0" smtClean="0"/>
              <a:t>books. History / Understanding of the world may evolve and develop based on pupil’s interests.</a:t>
            </a:r>
            <a:endParaRPr lang="en-GB" dirty="0"/>
          </a:p>
          <a:p>
            <a:r>
              <a:rPr lang="en-GB" dirty="0"/>
              <a:t>In KS1 we teach history every term repeating the key objectives over two years to deeper understanding</a:t>
            </a:r>
          </a:p>
          <a:p>
            <a:r>
              <a:rPr lang="en-GB" dirty="0"/>
              <a:t>In KS2 we teach </a:t>
            </a:r>
            <a:r>
              <a:rPr lang="en-GB" dirty="0" smtClean="0"/>
              <a:t>three </a:t>
            </a:r>
            <a:r>
              <a:rPr lang="en-GB" dirty="0"/>
              <a:t>history themes per key </a:t>
            </a:r>
            <a:r>
              <a:rPr lang="en-GB" dirty="0" smtClean="0"/>
              <a:t>year group </a:t>
            </a:r>
            <a:r>
              <a:rPr lang="en-GB" dirty="0"/>
              <a:t>taken from the </a:t>
            </a:r>
            <a:r>
              <a:rPr lang="en-GB" dirty="0" smtClean="0"/>
              <a:t>NC. </a:t>
            </a:r>
            <a:r>
              <a:rPr lang="en-GB" dirty="0"/>
              <a:t>This ensures the key concepts are embedded and a balance of world and British history is taught that deepens understanding of the subject.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392469" y="606448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1466531" y="756905"/>
            <a:ext cx="1106191" cy="1094537"/>
          </a:xfrm>
        </p:spPr>
        <p:txBody>
          <a:bodyPr>
            <a:normAutofit/>
          </a:bodyPr>
          <a:lstStyle/>
          <a:p>
            <a:r>
              <a:rPr lang="en-GB" sz="1200" dirty="0" smtClean="0"/>
              <a:t>Toys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48469" y="68486"/>
            <a:ext cx="545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London Colney Primary and Nursery School</a:t>
            </a:r>
            <a:endParaRPr lang="en-GB" dirty="0"/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169371" y="815412"/>
            <a:ext cx="1044000" cy="1044000"/>
          </a:xfrm>
        </p:spPr>
        <p:txBody>
          <a:bodyPr/>
          <a:lstStyle/>
          <a:p>
            <a:r>
              <a:rPr lang="en-GB" dirty="0" smtClean="0"/>
              <a:t>Y1</a:t>
            </a:r>
            <a:endParaRPr lang="en-GB" dirty="0"/>
          </a:p>
        </p:txBody>
      </p:sp>
      <p:sp>
        <p:nvSpPr>
          <p:cNvPr id="58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9402493" y="773549"/>
            <a:ext cx="1044000" cy="1044000"/>
          </a:xfrm>
        </p:spPr>
        <p:txBody>
          <a:bodyPr/>
          <a:lstStyle/>
          <a:p>
            <a:r>
              <a:rPr lang="en-GB" dirty="0" smtClean="0"/>
              <a:t>Y2</a:t>
            </a:r>
            <a:endParaRPr lang="en-GB" dirty="0"/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446610" y="790143"/>
            <a:ext cx="1106191" cy="1094537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43" name="Picture 4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86" y="1080184"/>
            <a:ext cx="783270" cy="541943"/>
          </a:xfrm>
          <a:prstGeom prst="rect">
            <a:avLst/>
          </a:prstGeom>
        </p:spPr>
      </p:pic>
      <p:sp>
        <p:nvSpPr>
          <p:cNvPr id="4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840047" y="792914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London Colney – Then and Now</a:t>
            </a:r>
            <a:endParaRPr lang="en-GB" sz="1200" dirty="0"/>
          </a:p>
        </p:txBody>
      </p:sp>
      <p:sp>
        <p:nvSpPr>
          <p:cNvPr id="4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801841" y="792914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49" name="Picture 4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64" y="1037117"/>
            <a:ext cx="724662" cy="555593"/>
          </a:xfrm>
          <a:prstGeom prst="rect">
            <a:avLst/>
          </a:prstGeom>
        </p:spPr>
      </p:pic>
      <p:sp>
        <p:nvSpPr>
          <p:cNvPr id="6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202727" y="779412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Significant Person – Neil Armstrong</a:t>
            </a:r>
            <a:endParaRPr lang="en-GB" sz="1200" dirty="0"/>
          </a:p>
        </p:txBody>
      </p:sp>
      <p:sp>
        <p:nvSpPr>
          <p:cNvPr id="6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179378" y="765975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63" name="Picture 6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75" y="1060351"/>
            <a:ext cx="690406" cy="554119"/>
          </a:xfrm>
          <a:prstGeom prst="rect">
            <a:avLst/>
          </a:prstGeom>
        </p:spPr>
      </p:pic>
      <p:sp>
        <p:nvSpPr>
          <p:cNvPr id="65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8142948" y="763601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66" name="Picture 6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923" y="1009355"/>
            <a:ext cx="571228" cy="544720"/>
          </a:xfrm>
          <a:prstGeom prst="rect">
            <a:avLst/>
          </a:prstGeom>
        </p:spPr>
      </p:pic>
      <p:sp>
        <p:nvSpPr>
          <p:cNvPr id="6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488050" y="1338998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Significant Person – Rosa Parks</a:t>
            </a:r>
            <a:endParaRPr lang="en-GB" sz="1200" dirty="0"/>
          </a:p>
        </p:txBody>
      </p:sp>
      <p:sp>
        <p:nvSpPr>
          <p:cNvPr id="6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686964" y="2310951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70" name="Picture 6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304" y="2584885"/>
            <a:ext cx="571228" cy="544720"/>
          </a:xfrm>
          <a:prstGeom prst="rect">
            <a:avLst/>
          </a:prstGeom>
        </p:spPr>
      </p:pic>
      <p:sp>
        <p:nvSpPr>
          <p:cNvPr id="7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097328" y="3064986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72" name="Picture 7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34" y="3282452"/>
            <a:ext cx="676832" cy="548771"/>
          </a:xfrm>
          <a:prstGeom prst="rect">
            <a:avLst/>
          </a:prstGeom>
        </p:spPr>
      </p:pic>
      <p:sp>
        <p:nvSpPr>
          <p:cNvPr id="73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8758510" y="2974492"/>
            <a:ext cx="1044000" cy="1044000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 lnSpcReduction="10000"/>
          </a:bodyPr>
          <a:lstStyle/>
          <a:p>
            <a:endParaRPr lang="en-GB" sz="1200" dirty="0" smtClean="0">
              <a:solidFill>
                <a:schemeClr val="accent6"/>
              </a:solidFill>
            </a:endParaRPr>
          </a:p>
          <a:p>
            <a:r>
              <a:rPr lang="en-GB" sz="1200" dirty="0" smtClean="0">
                <a:solidFill>
                  <a:schemeClr val="accent6"/>
                </a:solidFill>
              </a:rPr>
              <a:t>The Great Fire of London</a:t>
            </a:r>
            <a:endParaRPr lang="en-GB" sz="1200" dirty="0">
              <a:solidFill>
                <a:schemeClr val="accent6"/>
              </a:solidFill>
            </a:endParaRPr>
          </a:p>
          <a:p>
            <a:endParaRPr lang="en-GB" sz="1200" dirty="0"/>
          </a:p>
        </p:txBody>
      </p:sp>
      <p:sp>
        <p:nvSpPr>
          <p:cNvPr id="74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7797566" y="2964544"/>
            <a:ext cx="1044000" cy="1044000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/>
          </a:bodyPr>
          <a:lstStyle/>
          <a:p>
            <a:endParaRPr lang="en-GB" sz="1200" dirty="0" smtClean="0">
              <a:solidFill>
                <a:schemeClr val="accent6"/>
              </a:solidFill>
            </a:endParaRPr>
          </a:p>
          <a:p>
            <a:endParaRPr lang="en-GB" sz="1200" dirty="0">
              <a:solidFill>
                <a:schemeClr val="accent6"/>
              </a:solidFill>
            </a:endParaRPr>
          </a:p>
          <a:p>
            <a:endParaRPr lang="en-GB" sz="1200" dirty="0"/>
          </a:p>
        </p:txBody>
      </p:sp>
      <p:pic>
        <p:nvPicPr>
          <p:cNvPr id="75" name="Picture 7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508" y="3239699"/>
            <a:ext cx="571228" cy="544720"/>
          </a:xfrm>
          <a:prstGeom prst="rect">
            <a:avLst/>
          </a:prstGeom>
        </p:spPr>
      </p:pic>
      <p:sp>
        <p:nvSpPr>
          <p:cNvPr id="76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6872537" y="2926877"/>
            <a:ext cx="1044000" cy="1044000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/>
          </a:bodyPr>
          <a:lstStyle/>
          <a:p>
            <a:endParaRPr lang="en-GB" sz="1200" dirty="0" smtClean="0">
              <a:solidFill>
                <a:schemeClr val="accent6"/>
              </a:solidFill>
            </a:endParaRPr>
          </a:p>
          <a:p>
            <a:endParaRPr lang="en-GB" sz="1200" dirty="0">
              <a:solidFill>
                <a:schemeClr val="accent6"/>
              </a:solidFill>
            </a:endParaRPr>
          </a:p>
          <a:p>
            <a:endParaRPr lang="en-GB" sz="1200" dirty="0"/>
          </a:p>
        </p:txBody>
      </p:sp>
      <p:pic>
        <p:nvPicPr>
          <p:cNvPr id="77" name="Picture 7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763" y="3163210"/>
            <a:ext cx="676832" cy="548771"/>
          </a:xfrm>
          <a:prstGeom prst="rect">
            <a:avLst/>
          </a:prstGeom>
        </p:spPr>
      </p:pic>
      <p:sp>
        <p:nvSpPr>
          <p:cNvPr id="78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5622777" y="2915595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Significant Person – Amelia Earhart</a:t>
            </a:r>
            <a:endParaRPr lang="en-GB" sz="1200" dirty="0"/>
          </a:p>
        </p:txBody>
      </p:sp>
      <p:sp>
        <p:nvSpPr>
          <p:cNvPr id="79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4662583" y="2906832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80" name="Picture 7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765" y="3196535"/>
            <a:ext cx="571228" cy="544720"/>
          </a:xfrm>
          <a:prstGeom prst="rect">
            <a:avLst/>
          </a:prstGeom>
        </p:spPr>
      </p:pic>
      <p:sp>
        <p:nvSpPr>
          <p:cNvPr id="82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3795884" y="2926042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83" name="Picture 8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243" y="3177070"/>
            <a:ext cx="783270" cy="541943"/>
          </a:xfrm>
          <a:prstGeom prst="rect">
            <a:avLst/>
          </a:prstGeom>
        </p:spPr>
      </p:pic>
      <p:sp>
        <p:nvSpPr>
          <p:cNvPr id="86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2446610" y="3177070"/>
            <a:ext cx="1044000" cy="1044000"/>
          </a:xfrm>
        </p:spPr>
        <p:txBody>
          <a:bodyPr/>
          <a:lstStyle/>
          <a:p>
            <a:r>
              <a:rPr lang="en-GB" dirty="0" smtClean="0"/>
              <a:t>Y3</a:t>
            </a:r>
            <a:endParaRPr lang="en-GB" dirty="0"/>
          </a:p>
        </p:txBody>
      </p:sp>
      <p:sp>
        <p:nvSpPr>
          <p:cNvPr id="87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2267525" y="4425866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>
                <a:solidFill>
                  <a:srgbClr val="000000"/>
                </a:solidFill>
              </a:rPr>
              <a:t>Our High Street – Then and Now</a:t>
            </a:r>
          </a:p>
        </p:txBody>
      </p:sp>
      <p:sp>
        <p:nvSpPr>
          <p:cNvPr id="88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3058453" y="4947866"/>
            <a:ext cx="1044000" cy="1044000"/>
          </a:xfrm>
        </p:spPr>
        <p:txBody>
          <a:bodyPr>
            <a:normAutofit/>
          </a:bodyPr>
          <a:lstStyle/>
          <a:p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89" name="Picture 8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953" y="5206853"/>
            <a:ext cx="724662" cy="555593"/>
          </a:xfrm>
          <a:prstGeom prst="rect">
            <a:avLst/>
          </a:prstGeom>
        </p:spPr>
      </p:pic>
      <p:sp>
        <p:nvSpPr>
          <p:cNvPr id="90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3984941" y="4910199"/>
            <a:ext cx="1044000" cy="1044000"/>
          </a:xfrm>
        </p:spPr>
        <p:txBody>
          <a:bodyPr>
            <a:normAutofit/>
          </a:bodyPr>
          <a:lstStyle/>
          <a:p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91" name="Picture 9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598" y="5185538"/>
            <a:ext cx="636686" cy="568655"/>
          </a:xfrm>
          <a:prstGeom prst="rect">
            <a:avLst/>
          </a:prstGeom>
        </p:spPr>
      </p:pic>
      <p:sp>
        <p:nvSpPr>
          <p:cNvPr id="92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5228812" y="4937518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Stone Age to Iron Age</a:t>
            </a:r>
            <a:endParaRPr lang="en-GB" sz="1200" dirty="0"/>
          </a:p>
        </p:txBody>
      </p:sp>
      <p:sp>
        <p:nvSpPr>
          <p:cNvPr id="93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6200330" y="4937518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94" name="Picture 9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987" y="5237330"/>
            <a:ext cx="636686" cy="568655"/>
          </a:xfrm>
          <a:prstGeom prst="rect">
            <a:avLst/>
          </a:prstGeom>
        </p:spPr>
      </p:pic>
      <p:sp>
        <p:nvSpPr>
          <p:cNvPr id="95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7105094" y="4934510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96" name="Picture 9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8" y="5185538"/>
            <a:ext cx="783270" cy="541943"/>
          </a:xfrm>
          <a:prstGeom prst="rect">
            <a:avLst/>
          </a:prstGeom>
        </p:spPr>
      </p:pic>
      <p:sp>
        <p:nvSpPr>
          <p:cNvPr id="10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295224" y="4937245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Ancient Egyptians</a:t>
            </a:r>
            <a:endParaRPr lang="en-GB" sz="1200" dirty="0"/>
          </a:p>
        </p:txBody>
      </p:sp>
      <p:sp>
        <p:nvSpPr>
          <p:cNvPr id="10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239334" y="4937245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04" name="Picture 10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120" y="5187349"/>
            <a:ext cx="676832" cy="548771"/>
          </a:xfrm>
          <a:prstGeom prst="rect">
            <a:avLst/>
          </a:prstGeom>
        </p:spPr>
      </p:pic>
      <p:sp>
        <p:nvSpPr>
          <p:cNvPr id="105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0150877" y="4956571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06" name="Picture 10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21" y="5237330"/>
            <a:ext cx="636686" cy="568655"/>
          </a:xfrm>
          <a:prstGeom prst="rect">
            <a:avLst/>
          </a:prstGeom>
        </p:spPr>
      </p:pic>
      <p:sp>
        <p:nvSpPr>
          <p:cNvPr id="10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1086256" y="4942503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08" name="Picture 10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326" y="5148669"/>
            <a:ext cx="693117" cy="6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46" y="1880061"/>
            <a:ext cx="2257397" cy="1475598"/>
          </a:xfrm>
        </p:spPr>
        <p:txBody>
          <a:bodyPr/>
          <a:lstStyle/>
          <a:p>
            <a:r>
              <a:rPr lang="en-GB" dirty="0"/>
              <a:t>History Curriculum</a:t>
            </a:r>
            <a:br>
              <a:rPr lang="en-GB" dirty="0"/>
            </a:br>
            <a:r>
              <a:rPr lang="en-GB" dirty="0"/>
              <a:t>Road 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599" y="3468895"/>
            <a:ext cx="1969545" cy="3140911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Curriculum Plan</a:t>
            </a:r>
          </a:p>
          <a:p>
            <a:r>
              <a:rPr lang="en-GB" dirty="0"/>
              <a:t>In EYFS history is embedded throughout the year using real life experience of history and </a:t>
            </a:r>
            <a:r>
              <a:rPr lang="en-GB" dirty="0" smtClean="0"/>
              <a:t>books. History / Understanding of the world may evolve and develop based on pupil’s interests.</a:t>
            </a:r>
            <a:endParaRPr lang="en-GB" dirty="0"/>
          </a:p>
          <a:p>
            <a:r>
              <a:rPr lang="en-GB" dirty="0"/>
              <a:t>In KS1 we teach history every term repeating the key objectives over two years to deeper understanding</a:t>
            </a:r>
          </a:p>
          <a:p>
            <a:r>
              <a:rPr lang="en-GB" dirty="0"/>
              <a:t>In KS2 we teach </a:t>
            </a:r>
            <a:r>
              <a:rPr lang="en-GB" dirty="0" smtClean="0"/>
              <a:t>three </a:t>
            </a:r>
            <a:r>
              <a:rPr lang="en-GB" dirty="0"/>
              <a:t>history themes per key </a:t>
            </a:r>
            <a:r>
              <a:rPr lang="en-GB" dirty="0" smtClean="0"/>
              <a:t>year group </a:t>
            </a:r>
            <a:r>
              <a:rPr lang="en-GB" dirty="0"/>
              <a:t>taken from the </a:t>
            </a:r>
            <a:r>
              <a:rPr lang="en-GB" dirty="0" smtClean="0"/>
              <a:t>NC. </a:t>
            </a:r>
            <a:r>
              <a:rPr lang="en-GB" dirty="0"/>
              <a:t>This ensures the key concepts are embedded and a balance of world and British history is taught that deepens understanding of the subject.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392469" y="606448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48469" y="68486"/>
            <a:ext cx="545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London Colney Primary and Nursery School</a:t>
            </a:r>
            <a:endParaRPr lang="en-GB" dirty="0"/>
          </a:p>
        </p:txBody>
      </p:sp>
      <p:sp>
        <p:nvSpPr>
          <p:cNvPr id="4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326021" y="734067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The Shang Dynasty</a:t>
            </a:r>
            <a:endParaRPr lang="en-GB" sz="1200" dirty="0"/>
          </a:p>
        </p:txBody>
      </p:sp>
      <p:sp>
        <p:nvSpPr>
          <p:cNvPr id="6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5391314" y="749918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65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393160" y="789252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6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8696243" y="764054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The Maya</a:t>
            </a:r>
            <a:endParaRPr lang="en-GB" sz="1200" dirty="0"/>
          </a:p>
        </p:txBody>
      </p:sp>
      <p:sp>
        <p:nvSpPr>
          <p:cNvPr id="6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594177" y="829902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7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472161" y="1235513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101128" y="741744"/>
            <a:ext cx="1044000" cy="1044000"/>
          </a:xfrm>
        </p:spPr>
        <p:txBody>
          <a:bodyPr/>
          <a:lstStyle/>
          <a:p>
            <a:r>
              <a:rPr lang="en-GB" dirty="0" smtClean="0"/>
              <a:t>Y4</a:t>
            </a:r>
            <a:endParaRPr lang="en-GB" dirty="0"/>
          </a:p>
        </p:txBody>
      </p:sp>
      <p:sp>
        <p:nvSpPr>
          <p:cNvPr id="9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341238" y="725039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99" name="Picture 9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78" y="924597"/>
            <a:ext cx="693117" cy="615798"/>
          </a:xfrm>
          <a:prstGeom prst="rect">
            <a:avLst/>
          </a:prstGeom>
        </p:spPr>
      </p:pic>
      <p:sp>
        <p:nvSpPr>
          <p:cNvPr id="10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258606" y="720260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02" name="Picture 10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172" y="971739"/>
            <a:ext cx="636686" cy="568655"/>
          </a:xfrm>
          <a:prstGeom prst="rect">
            <a:avLst/>
          </a:prstGeom>
        </p:spPr>
      </p:pic>
      <p:sp>
        <p:nvSpPr>
          <p:cNvPr id="10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4495172" y="739512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The Romans</a:t>
            </a:r>
            <a:endParaRPr lang="en-GB" sz="1200" dirty="0"/>
          </a:p>
        </p:txBody>
      </p:sp>
      <p:pic>
        <p:nvPicPr>
          <p:cNvPr id="104" name="Picture 10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370" y="995119"/>
            <a:ext cx="593592" cy="553597"/>
          </a:xfrm>
          <a:prstGeom prst="rect">
            <a:avLst/>
          </a:prstGeom>
        </p:spPr>
      </p:pic>
      <p:pic>
        <p:nvPicPr>
          <p:cNvPr id="105" name="Picture 10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01" y="960957"/>
            <a:ext cx="693117" cy="615798"/>
          </a:xfrm>
          <a:prstGeom prst="rect">
            <a:avLst/>
          </a:prstGeom>
        </p:spPr>
      </p:pic>
      <p:sp>
        <p:nvSpPr>
          <p:cNvPr id="107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308547" y="749918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08" name="Picture 10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60" y="1031095"/>
            <a:ext cx="783270" cy="541943"/>
          </a:xfrm>
          <a:prstGeom prst="rect">
            <a:avLst/>
          </a:prstGeom>
        </p:spPr>
      </p:pic>
      <p:pic>
        <p:nvPicPr>
          <p:cNvPr id="109" name="Picture 10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231" y="1077517"/>
            <a:ext cx="725335" cy="548771"/>
          </a:xfrm>
          <a:prstGeom prst="rect">
            <a:avLst/>
          </a:prstGeom>
        </p:spPr>
      </p:pic>
      <p:pic>
        <p:nvPicPr>
          <p:cNvPr id="110" name="Picture 10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83" y="1540394"/>
            <a:ext cx="636686" cy="568655"/>
          </a:xfrm>
          <a:prstGeom prst="rect">
            <a:avLst/>
          </a:prstGeom>
        </p:spPr>
      </p:pic>
      <p:sp>
        <p:nvSpPr>
          <p:cNvPr id="1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0994161" y="2031619"/>
            <a:ext cx="1044000" cy="1044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12" name="Picture 1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483" y="2275822"/>
            <a:ext cx="724662" cy="555593"/>
          </a:xfrm>
          <a:prstGeom prst="rect">
            <a:avLst/>
          </a:prstGeom>
        </p:spPr>
      </p:pic>
      <p:sp>
        <p:nvSpPr>
          <p:cNvPr id="113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9950161" y="2895367"/>
            <a:ext cx="1044000" cy="1044000"/>
          </a:xfrm>
        </p:spPr>
        <p:txBody>
          <a:bodyPr/>
          <a:lstStyle/>
          <a:p>
            <a:r>
              <a:rPr lang="en-GB" dirty="0" smtClean="0"/>
              <a:t>Y5</a:t>
            </a:r>
            <a:endParaRPr lang="en-GB" dirty="0"/>
          </a:p>
        </p:txBody>
      </p:sp>
      <p:sp>
        <p:nvSpPr>
          <p:cNvPr id="114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8681362" y="2872101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Ancient Greeks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5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7777797" y="2853889"/>
            <a:ext cx="1044000" cy="1044000"/>
          </a:xfrm>
        </p:spPr>
        <p:txBody>
          <a:bodyPr>
            <a:normAutofit/>
          </a:bodyPr>
          <a:lstStyle/>
          <a:p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116" name="Picture 1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548" y="3063313"/>
            <a:ext cx="693117" cy="615798"/>
          </a:xfrm>
          <a:prstGeom prst="rect">
            <a:avLst/>
          </a:prstGeom>
        </p:spPr>
      </p:pic>
      <p:sp>
        <p:nvSpPr>
          <p:cNvPr id="117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6817844" y="2862373"/>
            <a:ext cx="1044000" cy="1044000"/>
          </a:xfrm>
        </p:spPr>
        <p:txBody>
          <a:bodyPr>
            <a:normAutofit/>
          </a:bodyPr>
          <a:lstStyle/>
          <a:p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118" name="Picture 1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830" y="3115755"/>
            <a:ext cx="636686" cy="568655"/>
          </a:xfrm>
          <a:prstGeom prst="rect">
            <a:avLst/>
          </a:prstGeom>
        </p:spPr>
      </p:pic>
      <p:sp>
        <p:nvSpPr>
          <p:cNvPr id="119" name="Text Placeholder 35"/>
          <p:cNvSpPr>
            <a:spLocks noGrp="1"/>
          </p:cNvSpPr>
          <p:nvPr>
            <p:ph type="body" sz="quarter" idx="26"/>
          </p:nvPr>
        </p:nvSpPr>
        <p:spPr>
          <a:xfrm>
            <a:off x="5548725" y="2909542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Early Islamic Civilisation</a:t>
            </a:r>
            <a:endParaRPr lang="en-GB" sz="1200" dirty="0"/>
          </a:p>
        </p:txBody>
      </p:sp>
      <p:sp>
        <p:nvSpPr>
          <p:cNvPr id="120" name="Text Placeholder 35"/>
          <p:cNvSpPr>
            <a:spLocks noGrp="1"/>
          </p:cNvSpPr>
          <p:nvPr>
            <p:ph type="body" sz="quarter" idx="26"/>
          </p:nvPr>
        </p:nvSpPr>
        <p:spPr>
          <a:xfrm>
            <a:off x="4557685" y="2899628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121" name="Text Placeholder 35"/>
          <p:cNvSpPr>
            <a:spLocks noGrp="1"/>
          </p:cNvSpPr>
          <p:nvPr>
            <p:ph type="body" sz="quarter" idx="26"/>
          </p:nvPr>
        </p:nvSpPr>
        <p:spPr>
          <a:xfrm>
            <a:off x="3559944" y="2869970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22" name="Picture 1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54" y="3180276"/>
            <a:ext cx="724662" cy="555593"/>
          </a:xfrm>
          <a:prstGeom prst="rect">
            <a:avLst/>
          </a:prstGeom>
        </p:spPr>
      </p:pic>
      <p:pic>
        <p:nvPicPr>
          <p:cNvPr id="123" name="Picture 1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5" y="3126287"/>
            <a:ext cx="636686" cy="568655"/>
          </a:xfrm>
          <a:prstGeom prst="rect">
            <a:avLst/>
          </a:prstGeom>
        </p:spPr>
      </p:pic>
      <p:sp>
        <p:nvSpPr>
          <p:cNvPr id="124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2258585" y="3378630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Anglo Saxons and The Scots</a:t>
            </a:r>
            <a:endParaRPr lang="en-GB" sz="1200" dirty="0"/>
          </a:p>
        </p:txBody>
      </p:sp>
      <p:sp>
        <p:nvSpPr>
          <p:cNvPr id="125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2426599" y="4255089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26" name="Picture 1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72" y="4521103"/>
            <a:ext cx="593592" cy="553597"/>
          </a:xfrm>
          <a:prstGeom prst="rect">
            <a:avLst/>
          </a:prstGeom>
        </p:spPr>
      </p:pic>
      <p:sp>
        <p:nvSpPr>
          <p:cNvPr id="127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2901026" y="4950357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28" name="Picture 1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67" y="5164458"/>
            <a:ext cx="693117" cy="615798"/>
          </a:xfrm>
          <a:prstGeom prst="rect">
            <a:avLst/>
          </a:prstGeom>
        </p:spPr>
      </p:pic>
      <p:sp>
        <p:nvSpPr>
          <p:cNvPr id="130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3778843" y="5030086"/>
            <a:ext cx="1044000" cy="1044000"/>
          </a:xfrm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31" name="Picture 13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904" y="5281114"/>
            <a:ext cx="783270" cy="541943"/>
          </a:xfrm>
          <a:prstGeom prst="rect">
            <a:avLst/>
          </a:prstGeom>
        </p:spPr>
      </p:pic>
      <p:sp>
        <p:nvSpPr>
          <p:cNvPr id="13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95844" y="4937245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WW2</a:t>
            </a:r>
            <a:endParaRPr lang="en-GB" sz="1200" dirty="0"/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5026725" y="4937245"/>
            <a:ext cx="1044000" cy="1044000"/>
          </a:xfrm>
          <a:solidFill>
            <a:srgbClr val="F39D21"/>
          </a:solidFill>
        </p:spPr>
        <p:txBody>
          <a:bodyPr/>
          <a:lstStyle/>
          <a:p>
            <a:r>
              <a:rPr lang="en-GB" dirty="0" smtClean="0"/>
              <a:t>Y6</a:t>
            </a:r>
            <a:endParaRPr lang="en-GB" dirty="0"/>
          </a:p>
        </p:txBody>
      </p:sp>
      <p:sp>
        <p:nvSpPr>
          <p:cNvPr id="13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285218" y="4947208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35" name="Picture 1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17" y="5197822"/>
            <a:ext cx="571228" cy="544720"/>
          </a:xfrm>
          <a:prstGeom prst="rect">
            <a:avLst/>
          </a:prstGeom>
        </p:spPr>
      </p:pic>
      <p:sp>
        <p:nvSpPr>
          <p:cNvPr id="13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220430" y="4965420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38" name="Picture 13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27" y="5164458"/>
            <a:ext cx="676832" cy="548771"/>
          </a:xfrm>
          <a:prstGeom prst="rect">
            <a:avLst/>
          </a:prstGeom>
        </p:spPr>
      </p:pic>
      <p:sp>
        <p:nvSpPr>
          <p:cNvPr id="13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101016" y="4947208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endParaRPr lang="en-GB" sz="1200" dirty="0"/>
          </a:p>
        </p:txBody>
      </p:sp>
      <p:pic>
        <p:nvPicPr>
          <p:cNvPr id="140" name="Picture 13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457" y="5179521"/>
            <a:ext cx="693117" cy="615798"/>
          </a:xfrm>
          <a:prstGeom prst="rect">
            <a:avLst/>
          </a:prstGeom>
        </p:spPr>
      </p:pic>
      <p:sp>
        <p:nvSpPr>
          <p:cNvPr id="14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0273669" y="4937245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The Victorians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2570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1965409_TF16411242" id="{A9563D77-6C72-4017-A17F-21C44115AF6C}" vid="{BB108D43-478A-4D1D-AFC7-F3796B97A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7ABA93-E7BD-4322-830C-3FA7BF0B9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B77C9-F236-42C1-829A-F94CF9ADFAB4}">
  <ds:schemaRefs>
    <ds:schemaRef ds:uri="http://purl.org/dc/elements/1.1/"/>
    <ds:schemaRef ds:uri="http://schemas.microsoft.com/office/infopath/2007/PartnerControls"/>
    <ds:schemaRef ds:uri="http://www.w3.org/XML/1998/namespace"/>
    <ds:schemaRef ds:uri="71af3243-3dd4-4a8d-8c0d-dd76da1f02a5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5654</TotalTime>
  <Words>269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</vt:lpstr>
      <vt:lpstr>Segoe UI</vt:lpstr>
      <vt:lpstr>Office Theme</vt:lpstr>
      <vt:lpstr>History Curriculum Road Map</vt:lpstr>
      <vt:lpstr>History Curriculum Road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Darling</dc:title>
  <dc:creator>Clare</dc:creator>
  <cp:lastModifiedBy>Kathryn Jolles</cp:lastModifiedBy>
  <cp:revision>40</cp:revision>
  <cp:lastPrinted>2022-04-21T15:01:57Z</cp:lastPrinted>
  <dcterms:created xsi:type="dcterms:W3CDTF">2021-02-28T08:04:57Z</dcterms:created>
  <dcterms:modified xsi:type="dcterms:W3CDTF">2023-12-07T10:07:22Z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