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9"/>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6" r:id="rId28"/>
  </p:sldIdLst>
  <p:sldSz cx="9144000" cy="5143500" type="screen16x9"/>
  <p:notesSz cx="6858000" cy="9144000"/>
  <p:embeddedFontLst>
    <p:embeddedFont>
      <p:font typeface="Cambria Math" panose="02040503050406030204" pitchFamily="18" charset="0"/>
      <p:regular r:id="rId30"/>
    </p:embeddedFont>
    <p:embeddedFont>
      <p:font typeface="Century Gothic" panose="020B0502020202020204" pitchFamily="34" charset="0"/>
      <p:regular r:id="rId31"/>
      <p:bold r:id="rId32"/>
      <p:italic r:id="rId33"/>
      <p:boldItalic r:id="rId34"/>
    </p:embeddedFont>
    <p:embeddedFont>
      <p:font typeface="Nunito" panose="020B0604020202020204" charset="0"/>
      <p:regular r:id="rId35"/>
      <p:bold r:id="rId36"/>
      <p:italic r:id="rId37"/>
      <p:boldItalic r:id="rId38"/>
    </p:embeddedFont>
    <p:embeddedFont>
      <p:font typeface="Nunito Sans SemiBold"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4694" autoAdjust="0"/>
  </p:normalViewPr>
  <p:slideViewPr>
    <p:cSldViewPr snapToGrid="0">
      <p:cViewPr varScale="1">
        <p:scale>
          <a:sx n="124" d="100"/>
          <a:sy n="124" d="100"/>
        </p:scale>
        <p:origin x="61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2% of questions: identify and/ or explain how information or narrative content is related and contributes to meaning as a whole</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some schools will want to remove the first bullet point, encouraging pupils not to revise at home and instead keep revision in school.</a:t>
            </a:r>
          </a:p>
        </p:txBody>
      </p:sp>
    </p:spTree>
    <p:extLst>
      <p:ext uri="{BB962C8B-B14F-4D97-AF65-F5344CB8AC3E}">
        <p14:creationId xmlns:p14="http://schemas.microsoft.com/office/powerpoint/2010/main" val="3702807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assets.publishing.service.gov.uk</a:t>
            </a:r>
            <a:r>
              <a:rPr lang="en-GB" dirty="0"/>
              <a:t>/government/uploads/system/uploads/</a:t>
            </a:r>
            <a:r>
              <a:rPr lang="en-GB" dirty="0" err="1"/>
              <a:t>attachment_data</a:t>
            </a:r>
            <a:r>
              <a:rPr lang="en-GB" dirty="0"/>
              <a:t>/file/1109963/2023_key_stage_2_access_arrangements_guidance.pdf)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GPS SATs paper. </a:t>
            </a:r>
            <a:br>
              <a:rPr lang="en-GB" dirty="0"/>
            </a:br>
            <a:r>
              <a:rPr lang="en-GB" dirty="0"/>
              <a:t>For question 39, any appropriate subordinating conjunction can be used. </a:t>
            </a:r>
          </a:p>
          <a:p>
            <a:pPr marL="158750" indent="0">
              <a:buNone/>
            </a:pPr>
            <a:r>
              <a:rPr lang="en-GB" dirty="0"/>
              <a:t>For question 49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Spelling SATs paper.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lumMod val="20000"/>
            <a:lumOff val="8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3200" dirty="0">
              <a:solidFill>
                <a:schemeClr val="bg1"/>
              </a:solidFill>
              <a:latin typeface="+mj-lt"/>
              <a:ea typeface="Nunito"/>
              <a:cs typeface="Nunito"/>
              <a:sym typeface="Nunito"/>
            </a:endParaRPr>
          </a:p>
          <a:p>
            <a:pPr marL="0" lvl="0" indent="0" algn="ctr" rtl="0">
              <a:spcBef>
                <a:spcPts val="0"/>
              </a:spcBef>
              <a:spcAft>
                <a:spcPts val="0"/>
              </a:spcAft>
              <a:buNone/>
            </a:pPr>
            <a:endParaRPr sz="3200" dirty="0">
              <a:solidFill>
                <a:schemeClr val="bg1"/>
              </a:solidFill>
              <a:latin typeface="+mj-lt"/>
              <a:ea typeface="Nunito"/>
              <a:cs typeface="Nunito"/>
              <a:sym typeface="Nunito"/>
            </a:endParaRPr>
          </a:p>
          <a:p>
            <a:r>
              <a:rPr lang="en-US" sz="3200" dirty="0" smtClean="0">
                <a:solidFill>
                  <a:schemeClr val="bg1"/>
                </a:solidFill>
                <a:latin typeface="+mj-lt"/>
                <a:ea typeface="Arial"/>
                <a:cs typeface="Arial"/>
                <a:sym typeface="Arial"/>
              </a:rPr>
              <a:t/>
            </a:r>
            <a:br>
              <a:rPr lang="en-US" sz="3200" dirty="0" smtClean="0">
                <a:solidFill>
                  <a:schemeClr val="bg1"/>
                </a:solidFill>
                <a:latin typeface="+mj-lt"/>
                <a:ea typeface="Arial"/>
                <a:cs typeface="Arial"/>
                <a:sym typeface="Arial"/>
              </a:rPr>
            </a:br>
            <a:r>
              <a:rPr lang="en-US" sz="3200" dirty="0">
                <a:solidFill>
                  <a:schemeClr val="bg1"/>
                </a:solidFill>
                <a:latin typeface="+mj-lt"/>
                <a:ea typeface="Arial"/>
                <a:cs typeface="Arial"/>
                <a:sym typeface="Arial"/>
              </a:rPr>
              <a:t/>
            </a:r>
            <a:br>
              <a:rPr lang="en-US" sz="3200" dirty="0">
                <a:solidFill>
                  <a:schemeClr val="bg1"/>
                </a:solidFill>
                <a:latin typeface="+mj-lt"/>
                <a:ea typeface="Arial"/>
                <a:cs typeface="Arial"/>
                <a:sym typeface="Arial"/>
              </a:rPr>
            </a:br>
            <a:r>
              <a:rPr lang="en-US" sz="3200" dirty="0" smtClean="0">
                <a:solidFill>
                  <a:schemeClr val="bg1"/>
                </a:solidFill>
                <a:latin typeface="+mj-lt"/>
                <a:ea typeface="Arial"/>
                <a:cs typeface="Arial"/>
                <a:sym typeface="Arial"/>
              </a:rPr>
              <a:t/>
            </a:r>
            <a:br>
              <a:rPr lang="en-US" sz="3200" dirty="0" smtClean="0">
                <a:solidFill>
                  <a:schemeClr val="bg1"/>
                </a:solidFill>
                <a:latin typeface="+mj-lt"/>
                <a:ea typeface="Arial"/>
                <a:cs typeface="Arial"/>
                <a:sym typeface="Arial"/>
              </a:rPr>
            </a:br>
            <a:r>
              <a:rPr lang="en-US" sz="3200" dirty="0">
                <a:solidFill>
                  <a:schemeClr val="bg1"/>
                </a:solidFill>
                <a:latin typeface="+mj-lt"/>
                <a:ea typeface="Arial"/>
                <a:cs typeface="Arial"/>
                <a:sym typeface="Arial"/>
              </a:rPr>
              <a:t/>
            </a:r>
            <a:br>
              <a:rPr lang="en-US" sz="3200" dirty="0">
                <a:solidFill>
                  <a:schemeClr val="bg1"/>
                </a:solidFill>
                <a:latin typeface="+mj-lt"/>
                <a:ea typeface="Arial"/>
                <a:cs typeface="Arial"/>
                <a:sym typeface="Arial"/>
              </a:rPr>
            </a:br>
            <a:r>
              <a:rPr lang="en-US" sz="3200" dirty="0" smtClean="0">
                <a:solidFill>
                  <a:schemeClr val="bg1"/>
                </a:solidFill>
                <a:latin typeface="+mj-lt"/>
                <a:ea typeface="Arial"/>
                <a:cs typeface="Arial"/>
                <a:sym typeface="Arial"/>
              </a:rPr>
              <a:t/>
            </a:r>
            <a:br>
              <a:rPr lang="en-US" sz="3200" dirty="0" smtClean="0">
                <a:solidFill>
                  <a:schemeClr val="bg1"/>
                </a:solidFill>
                <a:latin typeface="+mj-lt"/>
                <a:ea typeface="Arial"/>
                <a:cs typeface="Arial"/>
                <a:sym typeface="Arial"/>
              </a:rPr>
            </a:br>
            <a:r>
              <a:rPr lang="en-US" sz="3200" dirty="0">
                <a:solidFill>
                  <a:schemeClr val="bg1"/>
                </a:solidFill>
                <a:latin typeface="+mj-lt"/>
                <a:ea typeface="Arial"/>
                <a:cs typeface="Arial"/>
                <a:sym typeface="Arial"/>
              </a:rPr>
              <a:t/>
            </a:r>
            <a:br>
              <a:rPr lang="en-US" sz="3200" dirty="0">
                <a:solidFill>
                  <a:schemeClr val="bg1"/>
                </a:solidFill>
                <a:latin typeface="+mj-lt"/>
                <a:ea typeface="Arial"/>
                <a:cs typeface="Arial"/>
                <a:sym typeface="Arial"/>
              </a:rPr>
            </a:br>
            <a:r>
              <a:rPr lang="en-US" sz="3200" dirty="0" smtClean="0">
                <a:solidFill>
                  <a:schemeClr val="bg1"/>
                </a:solidFill>
                <a:latin typeface="+mj-lt"/>
                <a:ea typeface="Arial"/>
                <a:cs typeface="Arial"/>
                <a:sym typeface="Arial"/>
              </a:rPr>
              <a:t/>
            </a:r>
            <a:br>
              <a:rPr lang="en-US" sz="3200" dirty="0" smtClean="0">
                <a:solidFill>
                  <a:schemeClr val="bg1"/>
                </a:solidFill>
                <a:latin typeface="+mj-lt"/>
                <a:ea typeface="Arial"/>
                <a:cs typeface="Arial"/>
                <a:sym typeface="Arial"/>
              </a:rPr>
            </a:br>
            <a:r>
              <a:rPr lang="en-US" sz="3200" dirty="0">
                <a:solidFill>
                  <a:schemeClr val="bg1"/>
                </a:solidFill>
                <a:latin typeface="+mj-lt"/>
                <a:ea typeface="Arial"/>
                <a:cs typeface="Arial"/>
                <a:sym typeface="Arial"/>
              </a:rPr>
              <a:t/>
            </a:r>
            <a:br>
              <a:rPr lang="en-US" sz="3200" dirty="0">
                <a:solidFill>
                  <a:schemeClr val="bg1"/>
                </a:solidFill>
                <a:latin typeface="+mj-lt"/>
                <a:ea typeface="Arial"/>
                <a:cs typeface="Arial"/>
                <a:sym typeface="Arial"/>
              </a:rPr>
            </a:br>
            <a:r>
              <a:rPr lang="en-US" sz="3200" dirty="0" smtClean="0">
                <a:solidFill>
                  <a:schemeClr val="tx1"/>
                </a:solidFill>
                <a:latin typeface="+mj-lt"/>
                <a:ea typeface="Arial"/>
                <a:cs typeface="Arial"/>
                <a:sym typeface="Arial"/>
              </a:rPr>
              <a:t>Year </a:t>
            </a:r>
            <a:r>
              <a:rPr lang="en-US" sz="3200" dirty="0">
                <a:solidFill>
                  <a:schemeClr val="tx1"/>
                </a:solidFill>
                <a:latin typeface="+mj-lt"/>
                <a:ea typeface="Arial"/>
                <a:cs typeface="Arial"/>
                <a:sym typeface="Arial"/>
              </a:rPr>
              <a:t>6 SATs 2024 </a:t>
            </a:r>
            <a:r>
              <a:rPr lang="en-US" sz="3200" dirty="0" smtClean="0">
                <a:solidFill>
                  <a:schemeClr val="tx1"/>
                </a:solidFill>
                <a:latin typeface="+mj-lt"/>
                <a:ea typeface="Arial"/>
                <a:cs typeface="Arial"/>
                <a:sym typeface="Arial"/>
              </a:rPr>
              <a:t/>
            </a:r>
            <a:br>
              <a:rPr lang="en-US" sz="3200" dirty="0" smtClean="0">
                <a:solidFill>
                  <a:schemeClr val="tx1"/>
                </a:solidFill>
                <a:latin typeface="+mj-lt"/>
                <a:ea typeface="Arial"/>
                <a:cs typeface="Arial"/>
                <a:sym typeface="Arial"/>
              </a:rPr>
            </a:br>
            <a:r>
              <a:rPr lang="en-US" sz="3200" dirty="0" smtClean="0">
                <a:solidFill>
                  <a:schemeClr val="tx1"/>
                </a:solidFill>
                <a:latin typeface="+mj-lt"/>
                <a:ea typeface="Arial"/>
                <a:cs typeface="Arial"/>
                <a:sym typeface="Arial"/>
              </a:rPr>
              <a:t>Presentation </a:t>
            </a:r>
            <a:r>
              <a:rPr lang="en-US" sz="3200" dirty="0">
                <a:solidFill>
                  <a:schemeClr val="tx1"/>
                </a:solidFill>
                <a:latin typeface="+mj-lt"/>
                <a:ea typeface="Arial"/>
                <a:cs typeface="Arial"/>
                <a:sym typeface="Arial"/>
              </a:rPr>
              <a:t>for </a:t>
            </a:r>
            <a:r>
              <a:rPr lang="en-US" sz="3200" dirty="0" smtClean="0">
                <a:solidFill>
                  <a:schemeClr val="tx1"/>
                </a:solidFill>
                <a:latin typeface="+mj-lt"/>
                <a:ea typeface="Arial"/>
                <a:cs typeface="Arial"/>
                <a:sym typeface="Arial"/>
              </a:rPr>
              <a:t>Parents &amp; </a:t>
            </a:r>
            <a:r>
              <a:rPr lang="en-US" sz="3200" dirty="0" err="1" smtClean="0">
                <a:solidFill>
                  <a:schemeClr val="tx1"/>
                </a:solidFill>
                <a:latin typeface="+mj-lt"/>
                <a:ea typeface="Arial"/>
                <a:cs typeface="Arial"/>
                <a:sym typeface="Arial"/>
              </a:rPr>
              <a:t>Carers</a:t>
            </a:r>
            <a:endParaRPr sz="3200" dirty="0">
              <a:solidFill>
                <a:schemeClr val="tx1"/>
              </a:solidFill>
              <a:latin typeface="+mj-lt"/>
              <a:ea typeface="Nunito Sans Light"/>
              <a:cs typeface="Nunito Sans Light"/>
              <a:sym typeface="Nunito Sans Light"/>
            </a:endParaRPr>
          </a:p>
        </p:txBody>
      </p:sp>
      <p:pic>
        <p:nvPicPr>
          <p:cNvPr id="5" name="Picture 4" descr="T:\School headed paper and badge\London Colney School Round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1609" y="730138"/>
            <a:ext cx="2377867" cy="2294416"/>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pPr algn="ctr"/>
            <a:r>
              <a:rPr lang="en-GB" b="1" dirty="0">
                <a:latin typeface="Century Gothic" panose="020B0502020202020204" pitchFamily="34" charset="0"/>
              </a:rPr>
              <a:t>Reading: Tuesday 14</a:t>
            </a:r>
            <a:r>
              <a:rPr lang="en-GB" b="1" baseline="30000" dirty="0">
                <a:latin typeface="Century Gothic" panose="020B0502020202020204" pitchFamily="34" charset="0"/>
              </a:rPr>
              <a:t>th</a:t>
            </a:r>
            <a:r>
              <a:rPr lang="en-GB" b="1" dirty="0">
                <a:latin typeface="Century Gothic" panose="020B0502020202020204" pitchFamily="34" charset="0"/>
              </a:rPr>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latin typeface="Century Gothic" panose="020B0502020202020204" pitchFamily="34" charset="0"/>
              </a:rPr>
              <a:t>There is one reading test that lasts for </a:t>
            </a:r>
            <a:r>
              <a:rPr lang="en-GB" dirty="0">
                <a:solidFill>
                  <a:srgbClr val="283593"/>
                </a:solidFill>
                <a:latin typeface="Century Gothic" panose="020B0502020202020204" pitchFamily="34" charset="0"/>
              </a:rPr>
              <a:t>60 minutes</a:t>
            </a:r>
            <a:r>
              <a:rPr lang="en-GB" dirty="0">
                <a:latin typeface="Century Gothic" panose="020B0502020202020204" pitchFamily="34" charset="0"/>
              </a:rPr>
              <a:t>. </a:t>
            </a:r>
          </a:p>
          <a:p>
            <a:pPr marL="114300" indent="0">
              <a:buNone/>
            </a:pPr>
            <a:r>
              <a:rPr lang="en-GB" dirty="0">
                <a:latin typeface="Century Gothic" panose="020B0502020202020204" pitchFamily="34" charset="0"/>
              </a:rPr>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latin typeface="Century Gothic" panose="020B0502020202020204" pitchFamily="34" charset="0"/>
              </a:rPr>
              <a:t>non-fiction, fiction and/ or poetry</a:t>
            </a:r>
            <a:r>
              <a:rPr lang="en-GB" dirty="0">
                <a:latin typeface="Century Gothic" panose="020B0502020202020204" pitchFamily="34" charset="0"/>
              </a:rPr>
              <a:t>. </a:t>
            </a:r>
          </a:p>
          <a:p>
            <a:pPr marL="114300" indent="0">
              <a:buNone/>
            </a:pPr>
            <a:endParaRPr lang="en-GB" sz="1000" dirty="0">
              <a:latin typeface="Century Gothic" panose="020B0502020202020204" pitchFamily="34" charset="0"/>
            </a:endParaRPr>
          </a:p>
          <a:p>
            <a:pPr marL="114300" indent="0">
              <a:buNone/>
            </a:pPr>
            <a:r>
              <a:rPr lang="en-GB" dirty="0">
                <a:latin typeface="Century Gothic" panose="020B0502020202020204" pitchFamily="34" charset="0"/>
              </a:rPr>
              <a:t>The test covers the following areas (known as Content Domains): </a:t>
            </a:r>
          </a:p>
          <a:p>
            <a:r>
              <a:rPr lang="en-GB" sz="1400" dirty="0">
                <a:solidFill>
                  <a:srgbClr val="283593"/>
                </a:solidFill>
                <a:latin typeface="Century Gothic" panose="020B0502020202020204" pitchFamily="34" charset="0"/>
              </a:rPr>
              <a:t>Give/ explain the meaning of words in context;</a:t>
            </a:r>
          </a:p>
          <a:p>
            <a:r>
              <a:rPr lang="en-GB" sz="1400" dirty="0">
                <a:solidFill>
                  <a:srgbClr val="283593"/>
                </a:solidFill>
                <a:latin typeface="Century Gothic" panose="020B0502020202020204" pitchFamily="34" charset="0"/>
              </a:rPr>
              <a:t>Retrieve and record information/ identify key details from fiction and non-fiction;</a:t>
            </a:r>
          </a:p>
          <a:p>
            <a:r>
              <a:rPr lang="en-GB" sz="1400" dirty="0">
                <a:solidFill>
                  <a:srgbClr val="283593"/>
                </a:solidFill>
                <a:latin typeface="Century Gothic" panose="020B0502020202020204" pitchFamily="34" charset="0"/>
              </a:rPr>
              <a:t>Summarise main ideas from more than one paragraph;</a:t>
            </a:r>
          </a:p>
          <a:p>
            <a:r>
              <a:rPr lang="en-GB" sz="1400" dirty="0">
                <a:solidFill>
                  <a:srgbClr val="283593"/>
                </a:solidFill>
                <a:latin typeface="Century Gothic" panose="020B0502020202020204" pitchFamily="34" charset="0"/>
              </a:rPr>
              <a:t>Make inferences from the text/ explain and justify inferences with evidence from the text;</a:t>
            </a:r>
          </a:p>
          <a:p>
            <a:r>
              <a:rPr lang="en-GB" sz="1400" dirty="0">
                <a:solidFill>
                  <a:srgbClr val="283593"/>
                </a:solidFill>
                <a:latin typeface="Century Gothic" panose="020B0502020202020204" pitchFamily="34" charset="0"/>
              </a:rPr>
              <a:t>Predict what might happen from details stated and implied;</a:t>
            </a:r>
          </a:p>
          <a:p>
            <a:r>
              <a:rPr lang="en-GB" sz="1400" dirty="0">
                <a:solidFill>
                  <a:srgbClr val="283593"/>
                </a:solidFill>
                <a:latin typeface="Century Gothic" panose="020B0502020202020204" pitchFamily="34" charset="0"/>
              </a:rPr>
              <a:t>Identify/ explain how information/ narrative content is related and contributes to meaning as a whole; </a:t>
            </a:r>
          </a:p>
          <a:p>
            <a:r>
              <a:rPr lang="en-GB" sz="1400" dirty="0">
                <a:solidFill>
                  <a:srgbClr val="283593"/>
                </a:solidFill>
                <a:latin typeface="Century Gothic" panose="020B0502020202020204" pitchFamily="34" charset="0"/>
              </a:rPr>
              <a:t>Identify/ explain how meaning is enhanced through choice of words and phrases;</a:t>
            </a:r>
          </a:p>
          <a:p>
            <a:r>
              <a:rPr lang="en-GB" sz="1400" dirty="0">
                <a:solidFill>
                  <a:srgbClr val="283593"/>
                </a:solidFill>
                <a:latin typeface="Century Gothic" panose="020B0502020202020204" pitchFamily="34" charset="0"/>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latin typeface="Century Gothic" panose="020B0502020202020204" pitchFamily="34" charset="0"/>
              </a:rPr>
              <a:pPr/>
              <a:t>10</a:t>
            </a:fld>
            <a:endParaRPr lang="en">
              <a:latin typeface="Century Gothic" panose="020B0502020202020204" pitchFamily="34" charset="0"/>
            </a:endParaRPr>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C5029A36-4A25-8443-87A6-BE555CAE69DB}"/>
              </a:ext>
            </a:extLst>
          </p:cNvPr>
          <p:cNvPicPr>
            <a:picLocks noChangeAspect="1"/>
          </p:cNvPicPr>
          <p:nvPr/>
        </p:nvPicPr>
        <p:blipFill>
          <a:blip r:embed="rId3"/>
          <a:stretch>
            <a:fillRect/>
          </a:stretch>
        </p:blipFill>
        <p:spPr>
          <a:xfrm>
            <a:off x="217850" y="1702464"/>
            <a:ext cx="3624241" cy="161923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BEBCD7F-DEA6-C84A-9DA2-BBD50E7D1CAE}"/>
              </a:ext>
            </a:extLst>
          </p:cNvPr>
          <p:cNvPicPr>
            <a:picLocks noChangeAspect="1"/>
          </p:cNvPicPr>
          <p:nvPr/>
        </p:nvPicPr>
        <p:blipFill>
          <a:blip r:embed="rId4"/>
          <a:stretch>
            <a:fillRect/>
          </a:stretch>
        </p:blipFill>
        <p:spPr>
          <a:xfrm>
            <a:off x="1122965" y="2978968"/>
            <a:ext cx="3449035" cy="213991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8FEF3A6E-1107-144B-8877-62FC7EB4A41A}"/>
              </a:ext>
            </a:extLst>
          </p:cNvPr>
          <p:cNvPicPr>
            <a:picLocks noChangeAspect="1"/>
          </p:cNvPicPr>
          <p:nvPr/>
        </p:nvPicPr>
        <p:blipFill>
          <a:blip r:embed="rId5"/>
          <a:stretch>
            <a:fillRect/>
          </a:stretch>
        </p:blipFill>
        <p:spPr>
          <a:xfrm>
            <a:off x="4846227" y="1291090"/>
            <a:ext cx="4174931" cy="32516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Bats Under the Bridge</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8" name="Picture 7">
            <a:extLst>
              <a:ext uri="{FF2B5EF4-FFF2-40B4-BE49-F238E27FC236}">
                <a16:creationId xmlns:a16="http://schemas.microsoft.com/office/drawing/2014/main" id="{196F9E59-4B77-8E44-90C7-5D110C10F153}"/>
              </a:ext>
            </a:extLst>
          </p:cNvPr>
          <p:cNvPicPr>
            <a:picLocks noChangeAspect="1"/>
          </p:cNvPicPr>
          <p:nvPr/>
        </p:nvPicPr>
        <p:blipFill>
          <a:blip r:embed="rId3"/>
          <a:stretch>
            <a:fillRect/>
          </a:stretch>
        </p:blipFill>
        <p:spPr>
          <a:xfrm>
            <a:off x="217850" y="1519356"/>
            <a:ext cx="4033853" cy="241915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A450D0F-D0F2-0B48-AD1E-A213FCDA1BC8}"/>
              </a:ext>
            </a:extLst>
          </p:cNvPr>
          <p:cNvPicPr>
            <a:picLocks noChangeAspect="1"/>
          </p:cNvPicPr>
          <p:nvPr/>
        </p:nvPicPr>
        <p:blipFill>
          <a:blip r:embed="rId4"/>
          <a:stretch>
            <a:fillRect/>
          </a:stretch>
        </p:blipFill>
        <p:spPr>
          <a:xfrm>
            <a:off x="4542382" y="1054233"/>
            <a:ext cx="4508217" cy="30350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7" name="Picture 6">
            <a:extLst>
              <a:ext uri="{FF2B5EF4-FFF2-40B4-BE49-F238E27FC236}">
                <a16:creationId xmlns:a16="http://schemas.microsoft.com/office/drawing/2014/main" id="{B32D30EE-179D-5D41-9943-51E443EC0630}"/>
              </a:ext>
            </a:extLst>
          </p:cNvPr>
          <p:cNvPicPr>
            <a:picLocks noChangeAspect="1"/>
          </p:cNvPicPr>
          <p:nvPr/>
        </p:nvPicPr>
        <p:blipFill>
          <a:blip r:embed="rId3"/>
          <a:stretch>
            <a:fillRect/>
          </a:stretch>
        </p:blipFill>
        <p:spPr>
          <a:xfrm>
            <a:off x="217850" y="1435166"/>
            <a:ext cx="3942077" cy="321206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3AA87E0-2FAE-454A-9505-57BEE519DDDB}"/>
              </a:ext>
            </a:extLst>
          </p:cNvPr>
          <p:cNvPicPr>
            <a:picLocks noChangeAspect="1"/>
          </p:cNvPicPr>
          <p:nvPr/>
        </p:nvPicPr>
        <p:blipFill>
          <a:blip r:embed="rId4"/>
          <a:stretch>
            <a:fillRect/>
          </a:stretch>
        </p:blipFill>
        <p:spPr>
          <a:xfrm>
            <a:off x="4756466" y="144362"/>
            <a:ext cx="3790636" cy="4854775"/>
          </a:xfrm>
          <a:prstGeom prst="rect">
            <a:avLst/>
          </a:prstGeom>
        </p:spPr>
      </p:pic>
    </p:spTree>
    <p:extLst>
      <p:ext uri="{BB962C8B-B14F-4D97-AF65-F5344CB8AC3E}">
        <p14:creationId xmlns:p14="http://schemas.microsoft.com/office/powerpoint/2010/main" val="403168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pPr algn="ctr"/>
            <a:r>
              <a:rPr lang="en-GB" b="1" dirty="0">
                <a:latin typeface="Century Gothic" panose="020B0502020202020204" pitchFamily="34" charset="0"/>
              </a:rPr>
              <a:t>Reading</a:t>
            </a:r>
            <a:r>
              <a:rPr lang="en-GB" dirty="0">
                <a:latin typeface="Century Gothic" panose="020B0502020202020204" pitchFamily="34" charset="0"/>
              </a:rPr>
              <a:t>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latin typeface="Century Gothic" panose="020B0502020202020204" pitchFamily="34" charset="0"/>
              </a:rPr>
              <a:t>Since the current testing formation for the SATs began in 2016, there has been a tendency for three types of questions to be the most popular. </a:t>
            </a:r>
          </a:p>
          <a:p>
            <a:pPr marL="114300" indent="0">
              <a:buNone/>
            </a:pPr>
            <a:endParaRPr lang="en-GB" dirty="0">
              <a:latin typeface="Century Gothic" panose="020B0502020202020204" pitchFamily="34" charset="0"/>
            </a:endParaRPr>
          </a:p>
          <a:p>
            <a:pPr marL="114300" indent="0">
              <a:buNone/>
            </a:pPr>
            <a:r>
              <a:rPr lang="en-GB" dirty="0">
                <a:latin typeface="Century Gothic" panose="020B0502020202020204" pitchFamily="34" charset="0"/>
              </a:rPr>
              <a:t>In the 2023 Reading SATs paper,</a:t>
            </a:r>
          </a:p>
          <a:p>
            <a:r>
              <a:rPr lang="en-GB" dirty="0">
                <a:solidFill>
                  <a:srgbClr val="283593"/>
                </a:solidFill>
                <a:latin typeface="Century Gothic" panose="020B0502020202020204" pitchFamily="34" charset="0"/>
              </a:rPr>
              <a:t>18% of marks could be gained from answering questions involving giving and explaining the meaning of words in context;</a:t>
            </a:r>
          </a:p>
          <a:p>
            <a:r>
              <a:rPr lang="en-GB" dirty="0">
                <a:solidFill>
                  <a:srgbClr val="283593"/>
                </a:solidFill>
                <a:latin typeface="Century Gothic" panose="020B0502020202020204" pitchFamily="34" charset="0"/>
              </a:rPr>
              <a:t>32% of marks could be gained from answering questions involving </a:t>
            </a:r>
            <a:r>
              <a:rPr lang="en-US" dirty="0">
                <a:solidFill>
                  <a:srgbClr val="283593"/>
                </a:solidFill>
                <a:latin typeface="Century Gothic" panose="020B0502020202020204" pitchFamily="34" charset="0"/>
              </a:rPr>
              <a:t>retrieving and recording information or identifying key details from a text;</a:t>
            </a:r>
          </a:p>
          <a:p>
            <a:r>
              <a:rPr lang="en-GB" dirty="0">
                <a:solidFill>
                  <a:srgbClr val="283593"/>
                </a:solidFill>
                <a:latin typeface="Century Gothic" panose="020B0502020202020204" pitchFamily="34" charset="0"/>
              </a:rPr>
              <a:t>46% of marks could be gained from answering questions involving making inferences from a text and justifying inferences with text evidence. </a:t>
            </a:r>
          </a:p>
          <a:p>
            <a:pPr marL="114300" indent="0">
              <a:buNone/>
            </a:pPr>
            <a:endParaRPr lang="en-GB" dirty="0">
              <a:latin typeface="Century Gothic" panose="020B0502020202020204" pitchFamily="34" charset="0"/>
            </a:endParaRPr>
          </a:p>
          <a:p>
            <a:pPr marL="114300" indent="0">
              <a:buNone/>
            </a:pPr>
            <a:r>
              <a:rPr lang="en-GB" dirty="0">
                <a:latin typeface="Century Gothic" panose="020B0502020202020204" pitchFamily="34" charset="0"/>
              </a:rPr>
              <a:t>When reading with your child at home try focusing on these types of questions. </a:t>
            </a:r>
          </a:p>
          <a:p>
            <a:endParaRPr lang="en-GB"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latin typeface="Century Gothic" panose="020B0502020202020204" pitchFamily="34" charset="0"/>
              </a:rPr>
              <a:pPr/>
              <a:t>14</a:t>
            </a:fld>
            <a:endParaRPr lang="en">
              <a:latin typeface="Century Gothic" panose="020B0502020202020204" pitchFamily="34" charset="0"/>
            </a:endParaRPr>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pPr algn="ctr"/>
            <a:r>
              <a:rPr lang="en-GB" b="1" dirty="0">
                <a:latin typeface="Century Gothic" panose="020B0502020202020204" pitchFamily="34" charset="0"/>
              </a:rPr>
              <a:t>Maths: Wednesday 15</a:t>
            </a:r>
            <a:r>
              <a:rPr lang="en-GB" b="1" baseline="30000" dirty="0">
                <a:latin typeface="Century Gothic" panose="020B0502020202020204" pitchFamily="34" charset="0"/>
              </a:rPr>
              <a:t>th</a:t>
            </a:r>
            <a:r>
              <a:rPr lang="en-GB" b="1" dirty="0">
                <a:latin typeface="Century Gothic" panose="020B0502020202020204" pitchFamily="34" charset="0"/>
              </a:rPr>
              <a:t> May and Thursday 16</a:t>
            </a:r>
            <a:r>
              <a:rPr lang="en-GB" b="1" baseline="30000" dirty="0">
                <a:latin typeface="Century Gothic" panose="020B0502020202020204" pitchFamily="34" charset="0"/>
              </a:rPr>
              <a:t>th</a:t>
            </a:r>
            <a:r>
              <a:rPr lang="en-GB" b="1" dirty="0">
                <a:latin typeface="Century Gothic" panose="020B0502020202020204" pitchFamily="34" charset="0"/>
              </a:rPr>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latin typeface="Century Gothic" panose="020B0502020202020204" pitchFamily="34" charset="0"/>
              </a:rPr>
              <a:t>The maths assessments consist of three tests.</a:t>
            </a:r>
          </a:p>
          <a:p>
            <a:pPr marL="114300" indent="0">
              <a:buNone/>
            </a:pPr>
            <a:endParaRPr lang="en-GB" dirty="0">
              <a:latin typeface="Century Gothic" panose="020B0502020202020204" pitchFamily="34" charset="0"/>
            </a:endParaRPr>
          </a:p>
          <a:p>
            <a:r>
              <a:rPr lang="en-GB" dirty="0">
                <a:latin typeface="Century Gothic" panose="020B0502020202020204" pitchFamily="34" charset="0"/>
              </a:rPr>
              <a:t>Paper 1: Arithmetic (30 minutes) – Wednesday 15</a:t>
            </a:r>
            <a:r>
              <a:rPr lang="en-GB" baseline="30000" dirty="0">
                <a:latin typeface="Century Gothic" panose="020B0502020202020204" pitchFamily="34" charset="0"/>
              </a:rPr>
              <a:t>th</a:t>
            </a:r>
            <a:r>
              <a:rPr lang="en-GB" dirty="0">
                <a:latin typeface="Century Gothic" panose="020B0502020202020204" pitchFamily="34" charset="0"/>
              </a:rPr>
              <a:t> May</a:t>
            </a:r>
          </a:p>
          <a:p>
            <a:endParaRPr lang="en-GB" dirty="0">
              <a:latin typeface="Century Gothic" panose="020B0502020202020204" pitchFamily="34" charset="0"/>
            </a:endParaRPr>
          </a:p>
          <a:p>
            <a:r>
              <a:rPr lang="en-GB" dirty="0">
                <a:latin typeface="Century Gothic" panose="020B0502020202020204" pitchFamily="34" charset="0"/>
              </a:rPr>
              <a:t>Paper 2: Reasoning (40 minutes) – Wednesday 15</a:t>
            </a:r>
            <a:r>
              <a:rPr lang="en-GB" baseline="30000" dirty="0">
                <a:latin typeface="Century Gothic" panose="020B0502020202020204" pitchFamily="34" charset="0"/>
              </a:rPr>
              <a:t>th</a:t>
            </a:r>
            <a:r>
              <a:rPr lang="en-GB" dirty="0">
                <a:latin typeface="Century Gothic" panose="020B0502020202020204" pitchFamily="34" charset="0"/>
              </a:rPr>
              <a:t> May</a:t>
            </a:r>
          </a:p>
          <a:p>
            <a:endParaRPr lang="en-GB" dirty="0">
              <a:latin typeface="Century Gothic" panose="020B0502020202020204" pitchFamily="34" charset="0"/>
            </a:endParaRPr>
          </a:p>
          <a:p>
            <a:r>
              <a:rPr lang="en-GB" dirty="0">
                <a:latin typeface="Century Gothic" panose="020B0502020202020204" pitchFamily="34" charset="0"/>
              </a:rPr>
              <a:t>Paper 3: Reasoning (40 minutes) – Thursday 16</a:t>
            </a:r>
            <a:r>
              <a:rPr lang="en-GB" baseline="30000" dirty="0">
                <a:latin typeface="Century Gothic" panose="020B0502020202020204" pitchFamily="34" charset="0"/>
              </a:rPr>
              <a:t>th</a:t>
            </a:r>
            <a:r>
              <a:rPr lang="en-GB" dirty="0">
                <a:latin typeface="Century Gothic" panose="020B0502020202020204" pitchFamily="34" charset="0"/>
              </a:rPr>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latin typeface="Century Gothic" panose="020B0502020202020204" pitchFamily="34" charset="0"/>
              </a:rPr>
              <a:pPr/>
              <a:t>15</a:t>
            </a:fld>
            <a:endParaRPr lang="en">
              <a:latin typeface="Century Gothic" panose="020B0502020202020204" pitchFamily="34" charset="0"/>
            </a:endParaRPr>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FEC2E9A5-D067-2348-9F54-E10F0EC8251B}"/>
              </a:ext>
            </a:extLst>
          </p:cNvPr>
          <p:cNvPicPr>
            <a:picLocks noChangeAspect="1"/>
          </p:cNvPicPr>
          <p:nvPr/>
        </p:nvPicPr>
        <p:blipFill>
          <a:blip r:embed="rId3"/>
          <a:stretch>
            <a:fillRect/>
          </a:stretch>
        </p:blipFill>
        <p:spPr>
          <a:xfrm>
            <a:off x="2597786" y="2215299"/>
            <a:ext cx="3152756" cy="292820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E9B2B26-A0EF-8B4A-94FC-3F8CB06D17B8}"/>
              </a:ext>
            </a:extLst>
          </p:cNvPr>
          <p:cNvPicPr>
            <a:picLocks noChangeAspect="1"/>
          </p:cNvPicPr>
          <p:nvPr/>
        </p:nvPicPr>
        <p:blipFill>
          <a:blip r:embed="rId4"/>
          <a:stretch>
            <a:fillRect/>
          </a:stretch>
        </p:blipFill>
        <p:spPr>
          <a:xfrm>
            <a:off x="5844819" y="2215299"/>
            <a:ext cx="3296795" cy="18476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1566628-33C4-6B48-B3EF-0B1E6C28D909}"/>
              </a:ext>
            </a:extLst>
          </p:cNvPr>
          <p:cNvPicPr>
            <a:picLocks noChangeAspect="1"/>
          </p:cNvPicPr>
          <p:nvPr/>
        </p:nvPicPr>
        <p:blipFill>
          <a:blip r:embed="rId3"/>
          <a:stretch>
            <a:fillRect/>
          </a:stretch>
        </p:blipFill>
        <p:spPr>
          <a:xfrm>
            <a:off x="4691962" y="3001891"/>
            <a:ext cx="3813251" cy="165532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EA7A23B-CCEE-AD4B-AEE9-F8B5B0672424}"/>
              </a:ext>
            </a:extLst>
          </p:cNvPr>
          <p:cNvPicPr>
            <a:picLocks noChangeAspect="1"/>
          </p:cNvPicPr>
          <p:nvPr/>
        </p:nvPicPr>
        <p:blipFill>
          <a:blip r:embed="rId4"/>
          <a:stretch>
            <a:fillRect/>
          </a:stretch>
        </p:blipFill>
        <p:spPr>
          <a:xfrm>
            <a:off x="530783" y="3015905"/>
            <a:ext cx="3788041" cy="162729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B396DB92-9B06-474A-9ABE-36293453C66A}"/>
              </a:ext>
            </a:extLst>
          </p:cNvPr>
          <p:cNvPicPr>
            <a:picLocks noChangeAspect="1"/>
          </p:cNvPicPr>
          <p:nvPr/>
        </p:nvPicPr>
        <p:blipFill>
          <a:blip r:embed="rId5"/>
          <a:stretch>
            <a:fillRect/>
          </a:stretch>
        </p:blipFill>
        <p:spPr>
          <a:xfrm>
            <a:off x="4691962" y="1156911"/>
            <a:ext cx="3788042" cy="1627295"/>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8321FE1-650C-A04F-B650-E9AFFEEAD355}"/>
              </a:ext>
            </a:extLst>
          </p:cNvPr>
          <p:cNvPicPr>
            <a:picLocks noChangeAspect="1"/>
          </p:cNvPicPr>
          <p:nvPr/>
        </p:nvPicPr>
        <p:blipFill>
          <a:blip r:embed="rId6"/>
          <a:stretch>
            <a:fillRect/>
          </a:stretch>
        </p:blipFill>
        <p:spPr>
          <a:xfrm>
            <a:off x="530783" y="1174078"/>
            <a:ext cx="3813251" cy="162880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7.800</a:t>
              </a:r>
            </a:p>
            <a:p>
              <a:pPr marL="0" indent="0">
                <a:lnSpc>
                  <a:spcPct val="100000"/>
                </a:lnSpc>
                <a:buFont typeface="Nunito"/>
                <a:buNone/>
              </a:pPr>
              <a:r>
                <a:rPr lang="en-GB" sz="1200" u="sng" dirty="0"/>
                <a:t>+ 6.958</a:t>
              </a:r>
              <a:r>
                <a:rPr lang="en-GB" sz="1200" u="sng" dirty="0">
                  <a:solidFill>
                    <a:schemeClr val="bg1"/>
                  </a:solidFill>
                </a:rPr>
                <a:t>.</a:t>
              </a:r>
            </a:p>
            <a:p>
              <a:pPr marL="0" indent="0">
                <a:lnSpc>
                  <a:spcPct val="100000"/>
                </a:lnSpc>
                <a:buFont typeface="Nunito"/>
                <a:buNone/>
              </a:pPr>
              <a:r>
                <a:rPr lang="en-GB" sz="1200" u="sng" dirty="0"/>
                <a:t> 14.758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14.758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47209"/>
            <a:ext cx="2434802" cy="1139385"/>
            <a:chOff x="5219763" y="1247209"/>
            <a:chExt cx="2434802" cy="113938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Count on from 795 to 801</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604090" y="1247209"/>
              <a:ext cx="621324" cy="276999"/>
            </a:xfrm>
            <a:prstGeom prst="rect">
              <a:avLst/>
            </a:prstGeom>
            <a:noFill/>
          </p:spPr>
          <p:txBody>
            <a:bodyPr wrap="square">
              <a:spAutoFit/>
            </a:bodyPr>
            <a:lstStyle/>
            <a:p>
              <a:r>
                <a:rPr lang="en-GB" sz="1200" dirty="0"/>
                <a:t>6</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48 ÷ 6 = 8</a:t>
              </a:r>
            </a:p>
            <a:p>
              <a:pPr marL="0" indent="0">
                <a:lnSpc>
                  <a:spcPct val="100000"/>
                </a:lnSpc>
                <a:buFont typeface="Nunito"/>
                <a:buNone/>
              </a:pPr>
              <a:r>
                <a:rPr lang="en-GB" sz="1200" dirty="0"/>
                <a:t>70 + 8 = 78</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78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80048" cy="1199275"/>
            <a:chOff x="5082006" y="3429792"/>
            <a:chExt cx="2780048" cy="1199275"/>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5</m:t>
                          </m:r>
                        </m:num>
                        <m:den>
                          <m:r>
                            <m:rPr>
                              <m:nor/>
                            </m:rPr>
                            <a:rPr lang="en-GB" sz="1200" b="0" i="0" dirty="0" smtClean="0"/>
                            <m:t>8</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3</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40730" y="4182342"/>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40730" y="4182342"/>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5" name="Picture 4">
            <a:extLst>
              <a:ext uri="{FF2B5EF4-FFF2-40B4-BE49-F238E27FC236}">
                <a16:creationId xmlns:a16="http://schemas.microsoft.com/office/drawing/2014/main" id="{508BD219-ACE1-744F-917F-A0DC45C194C9}"/>
              </a:ext>
            </a:extLst>
          </p:cNvPr>
          <p:cNvPicPr>
            <a:picLocks noChangeAspect="1"/>
          </p:cNvPicPr>
          <p:nvPr/>
        </p:nvPicPr>
        <p:blipFill>
          <a:blip r:embed="rId3"/>
          <a:stretch>
            <a:fillRect/>
          </a:stretch>
        </p:blipFill>
        <p:spPr>
          <a:xfrm>
            <a:off x="217849" y="1247946"/>
            <a:ext cx="3990909" cy="188175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F90D25CF-024E-7543-9E99-0EB286076C1D}"/>
              </a:ext>
            </a:extLst>
          </p:cNvPr>
          <p:cNvPicPr>
            <a:picLocks noChangeAspect="1"/>
          </p:cNvPicPr>
          <p:nvPr/>
        </p:nvPicPr>
        <p:blipFill>
          <a:blip r:embed="rId4"/>
          <a:stretch>
            <a:fillRect/>
          </a:stretch>
        </p:blipFill>
        <p:spPr>
          <a:xfrm>
            <a:off x="4328014" y="288220"/>
            <a:ext cx="4787705" cy="41159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pPr algn="ctr"/>
            <a:r>
              <a:rPr lang="en-GB" b="1" dirty="0">
                <a:latin typeface="Century Gothic" panose="020B0502020202020204" pitchFamily="34" charset="0"/>
              </a:rPr>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latin typeface="Century Gothic" panose="020B0502020202020204" pitchFamily="34" charset="0"/>
              </a:rPr>
              <a:t>Paper 2 </a:t>
            </a:r>
            <a:r>
              <a:rPr lang="en-GB" dirty="0">
                <a:latin typeface="Century Gothic" panose="020B0502020202020204" pitchFamily="34" charset="0"/>
              </a:rPr>
              <a:t>will take place </a:t>
            </a:r>
            <a:r>
              <a:rPr lang="en-GB" dirty="0">
                <a:solidFill>
                  <a:srgbClr val="283593"/>
                </a:solidFill>
                <a:latin typeface="Century Gothic" panose="020B0502020202020204" pitchFamily="34" charset="0"/>
              </a:rPr>
              <a:t>on Wednesday 15</a:t>
            </a:r>
            <a:r>
              <a:rPr lang="en-GB" baseline="30000" dirty="0">
                <a:solidFill>
                  <a:srgbClr val="283593"/>
                </a:solidFill>
                <a:latin typeface="Century Gothic" panose="020B0502020202020204" pitchFamily="34" charset="0"/>
              </a:rPr>
              <a:t>th</a:t>
            </a:r>
            <a:r>
              <a:rPr lang="en-GB" dirty="0">
                <a:solidFill>
                  <a:srgbClr val="283593"/>
                </a:solidFill>
                <a:latin typeface="Century Gothic" panose="020B0502020202020204" pitchFamily="34" charset="0"/>
              </a:rPr>
              <a:t> May </a:t>
            </a:r>
            <a:r>
              <a:rPr lang="en-GB" dirty="0">
                <a:latin typeface="Century Gothic" panose="020B0502020202020204" pitchFamily="34" charset="0"/>
              </a:rPr>
              <a:t>and </a:t>
            </a:r>
            <a:r>
              <a:rPr lang="en-GB" dirty="0">
                <a:solidFill>
                  <a:srgbClr val="283593"/>
                </a:solidFill>
                <a:latin typeface="Century Gothic" panose="020B0502020202020204" pitchFamily="34" charset="0"/>
              </a:rPr>
              <a:t>paper 3 </a:t>
            </a:r>
            <a:r>
              <a:rPr lang="en-GB" dirty="0">
                <a:latin typeface="Century Gothic" panose="020B0502020202020204" pitchFamily="34" charset="0"/>
              </a:rPr>
              <a:t>will take place on </a:t>
            </a:r>
            <a:r>
              <a:rPr lang="en-GB" dirty="0">
                <a:solidFill>
                  <a:srgbClr val="283593"/>
                </a:solidFill>
                <a:latin typeface="Century Gothic" panose="020B0502020202020204" pitchFamily="34" charset="0"/>
              </a:rPr>
              <a:t>Thursday 16</a:t>
            </a:r>
            <a:r>
              <a:rPr lang="en-GB" baseline="30000" dirty="0">
                <a:solidFill>
                  <a:srgbClr val="283593"/>
                </a:solidFill>
                <a:latin typeface="Century Gothic" panose="020B0502020202020204" pitchFamily="34" charset="0"/>
              </a:rPr>
              <a:t>th</a:t>
            </a:r>
            <a:r>
              <a:rPr lang="en-GB" dirty="0">
                <a:solidFill>
                  <a:srgbClr val="283593"/>
                </a:solidFill>
                <a:latin typeface="Century Gothic" panose="020B0502020202020204" pitchFamily="34" charset="0"/>
              </a:rPr>
              <a:t> May</a:t>
            </a:r>
            <a:r>
              <a:rPr lang="en-GB" dirty="0">
                <a:latin typeface="Century Gothic" panose="020B0502020202020204" pitchFamily="34" charset="0"/>
              </a:rPr>
              <a:t>. These tests have a total of </a:t>
            </a:r>
            <a:r>
              <a:rPr lang="en-GB" dirty="0">
                <a:solidFill>
                  <a:srgbClr val="283593"/>
                </a:solidFill>
                <a:latin typeface="Century Gothic" panose="020B0502020202020204" pitchFamily="34" charset="0"/>
              </a:rPr>
              <a:t>35 marks</a:t>
            </a:r>
            <a:r>
              <a:rPr lang="en-GB" dirty="0">
                <a:latin typeface="Century Gothic" panose="020B0502020202020204" pitchFamily="34" charset="0"/>
              </a:rPr>
              <a:t> each and lasts for </a:t>
            </a:r>
            <a:r>
              <a:rPr lang="en-GB" dirty="0">
                <a:solidFill>
                  <a:srgbClr val="283593"/>
                </a:solidFill>
                <a:latin typeface="Century Gothic" panose="020B0502020202020204" pitchFamily="34" charset="0"/>
              </a:rPr>
              <a:t>40 minutes</a:t>
            </a:r>
            <a:r>
              <a:rPr lang="en-GB" dirty="0">
                <a:latin typeface="Century Gothic" panose="020B0502020202020204" pitchFamily="34" charset="0"/>
              </a:rPr>
              <a:t> each.  </a:t>
            </a:r>
          </a:p>
          <a:p>
            <a:pPr marL="114300" indent="0">
              <a:buNone/>
            </a:pPr>
            <a:endParaRPr lang="en-GB" dirty="0">
              <a:latin typeface="Century Gothic" panose="020B0502020202020204" pitchFamily="34" charset="0"/>
            </a:endParaRPr>
          </a:p>
          <a:p>
            <a:pPr marL="114300" indent="0">
              <a:buNone/>
            </a:pPr>
            <a:r>
              <a:rPr lang="en-GB" dirty="0">
                <a:latin typeface="Century Gothic" panose="020B0502020202020204" pitchFamily="34" charset="0"/>
              </a:rPr>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latin typeface="Century Gothic" panose="020B0502020202020204" pitchFamily="34" charset="0"/>
              </a:rPr>
              <a:t>Number and place value (including Roman numerals);</a:t>
            </a:r>
          </a:p>
          <a:p>
            <a:r>
              <a:rPr lang="en-GB" dirty="0">
                <a:solidFill>
                  <a:srgbClr val="283593"/>
                </a:solidFill>
                <a:latin typeface="Century Gothic" panose="020B0502020202020204" pitchFamily="34" charset="0"/>
              </a:rPr>
              <a:t>The four operations;</a:t>
            </a:r>
          </a:p>
          <a:p>
            <a:r>
              <a:rPr lang="en-GB" dirty="0">
                <a:solidFill>
                  <a:srgbClr val="283593"/>
                </a:solidFill>
                <a:latin typeface="Century Gothic" panose="020B0502020202020204" pitchFamily="34" charset="0"/>
              </a:rPr>
              <a:t>Geometry (properties of shape, position and direction);</a:t>
            </a:r>
          </a:p>
          <a:p>
            <a:r>
              <a:rPr lang="en-GB" dirty="0">
                <a:solidFill>
                  <a:srgbClr val="283593"/>
                </a:solidFill>
                <a:latin typeface="Century Gothic" panose="020B0502020202020204" pitchFamily="34" charset="0"/>
              </a:rPr>
              <a:t>Statistics;</a:t>
            </a:r>
          </a:p>
          <a:p>
            <a:r>
              <a:rPr lang="en-GB" dirty="0">
                <a:solidFill>
                  <a:srgbClr val="283593"/>
                </a:solidFill>
                <a:latin typeface="Century Gothic" panose="020B0502020202020204" pitchFamily="34" charset="0"/>
              </a:rPr>
              <a:t>Measurement (length, perimeter, mass, volume, time, money);</a:t>
            </a:r>
          </a:p>
          <a:p>
            <a:r>
              <a:rPr lang="en-GB" dirty="0">
                <a:solidFill>
                  <a:srgbClr val="283593"/>
                </a:solidFill>
                <a:latin typeface="Century Gothic" panose="020B0502020202020204" pitchFamily="34" charset="0"/>
              </a:rPr>
              <a:t>Algebra;</a:t>
            </a:r>
          </a:p>
          <a:p>
            <a:r>
              <a:rPr lang="en-GB" dirty="0">
                <a:solidFill>
                  <a:srgbClr val="283593"/>
                </a:solidFill>
                <a:latin typeface="Century Gothic" panose="020B0502020202020204" pitchFamily="34" charset="0"/>
              </a:rPr>
              <a:t>Ratio and proportion;</a:t>
            </a:r>
          </a:p>
          <a:p>
            <a:r>
              <a:rPr lang="en-GB" dirty="0">
                <a:solidFill>
                  <a:srgbClr val="283593"/>
                </a:solidFill>
                <a:latin typeface="Century Gothic" panose="020B0502020202020204" pitchFamily="34" charset="0"/>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latin typeface="Century Gothic" panose="020B0502020202020204" pitchFamily="34" charset="0"/>
              </a:rPr>
              <a:pPr/>
              <a:t>19</a:t>
            </a:fld>
            <a:endParaRPr lang="en">
              <a:latin typeface="Century Gothic" panose="020B0502020202020204" pitchFamily="34" charset="0"/>
            </a:endParaRPr>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pPr algn="ctr"/>
            <a:r>
              <a:rPr lang="en-GB" b="1" dirty="0">
                <a:latin typeface="Century Gothic" panose="020B0502020202020204" pitchFamily="34" charset="0"/>
              </a:rPr>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160944"/>
          </a:xfrm>
        </p:spPr>
        <p:txBody>
          <a:bodyPr/>
          <a:lstStyle/>
          <a:p>
            <a:r>
              <a:rPr lang="en-GB" dirty="0">
                <a:latin typeface="Century Gothic" panose="020B0502020202020204" pitchFamily="34" charset="0"/>
              </a:rPr>
              <a:t>SATs are the Standardised Assessment Tests that are given to children at the end of Key Stage 2. </a:t>
            </a:r>
            <a:endParaRPr lang="en-GB" dirty="0" smtClean="0">
              <a:latin typeface="Century Gothic" panose="020B0502020202020204" pitchFamily="34" charset="0"/>
            </a:endParaRPr>
          </a:p>
          <a:p>
            <a:endParaRPr lang="en-GB" dirty="0">
              <a:latin typeface="Century Gothic" panose="020B0502020202020204" pitchFamily="34" charset="0"/>
            </a:endParaRPr>
          </a:p>
          <a:p>
            <a:r>
              <a:rPr lang="en-GB" dirty="0">
                <a:latin typeface="Century Gothic" panose="020B0502020202020204" pitchFamily="34" charset="0"/>
              </a:rPr>
              <a:t>The SATs take place over four days, starting on </a:t>
            </a:r>
            <a:r>
              <a:rPr lang="en-GB" dirty="0">
                <a:solidFill>
                  <a:srgbClr val="283593"/>
                </a:solidFill>
                <a:latin typeface="Century Gothic" panose="020B0502020202020204" pitchFamily="34" charset="0"/>
              </a:rPr>
              <a:t>Monday 13</a:t>
            </a:r>
            <a:r>
              <a:rPr lang="en-GB" baseline="30000" dirty="0">
                <a:solidFill>
                  <a:srgbClr val="283593"/>
                </a:solidFill>
                <a:latin typeface="Century Gothic" panose="020B0502020202020204" pitchFamily="34" charset="0"/>
              </a:rPr>
              <a:t>th</a:t>
            </a:r>
            <a:r>
              <a:rPr lang="en-GB" dirty="0">
                <a:solidFill>
                  <a:srgbClr val="283593"/>
                </a:solidFill>
                <a:latin typeface="Century Gothic" panose="020B0502020202020204" pitchFamily="34" charset="0"/>
              </a:rPr>
              <a:t> May </a:t>
            </a:r>
            <a:r>
              <a:rPr lang="en-GB" dirty="0">
                <a:latin typeface="Century Gothic" panose="020B0502020202020204" pitchFamily="34" charset="0"/>
              </a:rPr>
              <a:t>ending on </a:t>
            </a:r>
            <a:r>
              <a:rPr lang="en-GB" dirty="0">
                <a:solidFill>
                  <a:srgbClr val="283593"/>
                </a:solidFill>
                <a:latin typeface="Century Gothic" panose="020B0502020202020204" pitchFamily="34" charset="0"/>
              </a:rPr>
              <a:t>Thursday 16</a:t>
            </a:r>
            <a:r>
              <a:rPr lang="en-GB" baseline="30000" dirty="0">
                <a:solidFill>
                  <a:srgbClr val="283593"/>
                </a:solidFill>
                <a:latin typeface="Century Gothic" panose="020B0502020202020204" pitchFamily="34" charset="0"/>
              </a:rPr>
              <a:t>th</a:t>
            </a:r>
            <a:r>
              <a:rPr lang="en-GB" dirty="0">
                <a:solidFill>
                  <a:srgbClr val="283593"/>
                </a:solidFill>
                <a:latin typeface="Century Gothic" panose="020B0502020202020204" pitchFamily="34" charset="0"/>
              </a:rPr>
              <a:t> May</a:t>
            </a:r>
            <a:r>
              <a:rPr lang="en-GB" dirty="0" smtClean="0">
                <a:solidFill>
                  <a:srgbClr val="283593"/>
                </a:solidFill>
                <a:latin typeface="Century Gothic" panose="020B0502020202020204" pitchFamily="34" charset="0"/>
              </a:rPr>
              <a:t>.</a:t>
            </a:r>
          </a:p>
          <a:p>
            <a:endParaRPr lang="en-GB" dirty="0">
              <a:solidFill>
                <a:srgbClr val="283593"/>
              </a:solidFill>
              <a:latin typeface="Century Gothic" panose="020B0502020202020204" pitchFamily="34" charset="0"/>
            </a:endParaRPr>
          </a:p>
          <a:p>
            <a:r>
              <a:rPr lang="en-GB" dirty="0">
                <a:latin typeface="Century Gothic" panose="020B0502020202020204" pitchFamily="34" charset="0"/>
              </a:rPr>
              <a:t>The SATs papers consist of:</a:t>
            </a:r>
          </a:p>
          <a:p>
            <a:pPr lvl="1">
              <a:lnSpc>
                <a:spcPct val="100000"/>
              </a:lnSpc>
              <a:spcBef>
                <a:spcPts val="0"/>
              </a:spcBef>
            </a:pPr>
            <a:r>
              <a:rPr lang="en-GB" dirty="0">
                <a:solidFill>
                  <a:srgbClr val="283593"/>
                </a:solidFill>
                <a:latin typeface="Century Gothic" panose="020B0502020202020204" pitchFamily="34" charset="0"/>
              </a:rPr>
              <a:t>Grammar, punctuation and spelling (paper 1: GPS) – Monday 13</a:t>
            </a:r>
            <a:r>
              <a:rPr lang="en-GB" baseline="30000" dirty="0">
                <a:solidFill>
                  <a:srgbClr val="283593"/>
                </a:solidFill>
                <a:latin typeface="Century Gothic" panose="020B0502020202020204" pitchFamily="34" charset="0"/>
              </a:rPr>
              <a:t>th</a:t>
            </a:r>
            <a:r>
              <a:rPr lang="en-GB" dirty="0">
                <a:solidFill>
                  <a:srgbClr val="283593"/>
                </a:solidFill>
                <a:latin typeface="Century Gothic" panose="020B0502020202020204" pitchFamily="34" charset="0"/>
              </a:rPr>
              <a:t> May</a:t>
            </a:r>
          </a:p>
          <a:p>
            <a:pPr lvl="1">
              <a:lnSpc>
                <a:spcPct val="100000"/>
              </a:lnSpc>
              <a:spcBef>
                <a:spcPts val="0"/>
              </a:spcBef>
            </a:pPr>
            <a:r>
              <a:rPr lang="en-GB" dirty="0">
                <a:solidFill>
                  <a:srgbClr val="283593"/>
                </a:solidFill>
                <a:latin typeface="Century Gothic" panose="020B0502020202020204" pitchFamily="34" charset="0"/>
              </a:rPr>
              <a:t>Grammar, punctuation and spelling (paper 2: Spelling) – Monday 13</a:t>
            </a:r>
            <a:r>
              <a:rPr lang="en-GB" baseline="30000" dirty="0">
                <a:solidFill>
                  <a:srgbClr val="283593"/>
                </a:solidFill>
                <a:latin typeface="Century Gothic" panose="020B0502020202020204" pitchFamily="34" charset="0"/>
              </a:rPr>
              <a:t>th</a:t>
            </a:r>
            <a:r>
              <a:rPr lang="en-GB" dirty="0">
                <a:solidFill>
                  <a:srgbClr val="283593"/>
                </a:solidFill>
                <a:latin typeface="Century Gothic" panose="020B0502020202020204" pitchFamily="34" charset="0"/>
              </a:rPr>
              <a:t> May</a:t>
            </a:r>
          </a:p>
          <a:p>
            <a:pPr lvl="1">
              <a:lnSpc>
                <a:spcPct val="100000"/>
              </a:lnSpc>
              <a:spcBef>
                <a:spcPts val="0"/>
              </a:spcBef>
            </a:pPr>
            <a:r>
              <a:rPr lang="en-GB" dirty="0">
                <a:solidFill>
                  <a:srgbClr val="283593"/>
                </a:solidFill>
                <a:latin typeface="Century Gothic" panose="020B0502020202020204" pitchFamily="34" charset="0"/>
              </a:rPr>
              <a:t>Reading – Tuesday 14</a:t>
            </a:r>
            <a:r>
              <a:rPr lang="en-GB" baseline="30000" dirty="0">
                <a:solidFill>
                  <a:srgbClr val="283593"/>
                </a:solidFill>
                <a:latin typeface="Century Gothic" panose="020B0502020202020204" pitchFamily="34" charset="0"/>
              </a:rPr>
              <a:t>th</a:t>
            </a:r>
            <a:r>
              <a:rPr lang="en-GB" dirty="0">
                <a:solidFill>
                  <a:srgbClr val="283593"/>
                </a:solidFill>
                <a:latin typeface="Century Gothic" panose="020B0502020202020204" pitchFamily="34" charset="0"/>
              </a:rPr>
              <a:t> May</a:t>
            </a:r>
          </a:p>
          <a:p>
            <a:pPr lvl="1">
              <a:lnSpc>
                <a:spcPct val="100000"/>
              </a:lnSpc>
              <a:spcBef>
                <a:spcPts val="0"/>
              </a:spcBef>
            </a:pPr>
            <a:r>
              <a:rPr lang="en-GB" dirty="0">
                <a:solidFill>
                  <a:srgbClr val="283593"/>
                </a:solidFill>
                <a:latin typeface="Century Gothic" panose="020B0502020202020204" pitchFamily="34" charset="0"/>
              </a:rPr>
              <a:t>Maths (paper 1: Arithmetic) – Wednesday 15</a:t>
            </a:r>
            <a:r>
              <a:rPr lang="en-GB" baseline="30000" dirty="0">
                <a:solidFill>
                  <a:srgbClr val="283593"/>
                </a:solidFill>
                <a:latin typeface="Century Gothic" panose="020B0502020202020204" pitchFamily="34" charset="0"/>
              </a:rPr>
              <a:t>th</a:t>
            </a:r>
            <a:r>
              <a:rPr lang="en-GB" dirty="0">
                <a:solidFill>
                  <a:srgbClr val="283593"/>
                </a:solidFill>
                <a:latin typeface="Century Gothic" panose="020B0502020202020204" pitchFamily="34" charset="0"/>
              </a:rPr>
              <a:t> May </a:t>
            </a:r>
          </a:p>
          <a:p>
            <a:pPr lvl="1">
              <a:lnSpc>
                <a:spcPct val="100000"/>
              </a:lnSpc>
              <a:spcBef>
                <a:spcPts val="0"/>
              </a:spcBef>
            </a:pPr>
            <a:r>
              <a:rPr lang="en-GB" dirty="0">
                <a:solidFill>
                  <a:srgbClr val="283593"/>
                </a:solidFill>
                <a:latin typeface="Century Gothic" panose="020B0502020202020204" pitchFamily="34" charset="0"/>
              </a:rPr>
              <a:t>Maths (paper 2: Reasoning) – Wednesday 15</a:t>
            </a:r>
            <a:r>
              <a:rPr lang="en-GB" baseline="30000" dirty="0">
                <a:solidFill>
                  <a:srgbClr val="283593"/>
                </a:solidFill>
                <a:latin typeface="Century Gothic" panose="020B0502020202020204" pitchFamily="34" charset="0"/>
              </a:rPr>
              <a:t>th</a:t>
            </a:r>
            <a:r>
              <a:rPr lang="en-GB" dirty="0">
                <a:solidFill>
                  <a:srgbClr val="283593"/>
                </a:solidFill>
                <a:latin typeface="Century Gothic" panose="020B0502020202020204" pitchFamily="34" charset="0"/>
              </a:rPr>
              <a:t> May </a:t>
            </a:r>
          </a:p>
          <a:p>
            <a:pPr lvl="1">
              <a:lnSpc>
                <a:spcPct val="100000"/>
              </a:lnSpc>
              <a:spcBef>
                <a:spcPts val="0"/>
              </a:spcBef>
            </a:pPr>
            <a:r>
              <a:rPr lang="en-GB" dirty="0">
                <a:solidFill>
                  <a:srgbClr val="283593"/>
                </a:solidFill>
                <a:latin typeface="Century Gothic" panose="020B0502020202020204" pitchFamily="34" charset="0"/>
              </a:rPr>
              <a:t>Maths (paper 3: Reasoning) – Thursday 16</a:t>
            </a:r>
            <a:r>
              <a:rPr lang="en-GB" baseline="30000" dirty="0">
                <a:solidFill>
                  <a:srgbClr val="283593"/>
                </a:solidFill>
                <a:latin typeface="Century Gothic" panose="020B0502020202020204" pitchFamily="34" charset="0"/>
              </a:rPr>
              <a:t>th</a:t>
            </a:r>
            <a:r>
              <a:rPr lang="en-GB" dirty="0">
                <a:solidFill>
                  <a:srgbClr val="283593"/>
                </a:solidFill>
                <a:latin typeface="Century Gothic" panose="020B0502020202020204" pitchFamily="34" charset="0"/>
              </a:rPr>
              <a:t> </a:t>
            </a:r>
            <a:r>
              <a:rPr lang="en-GB" dirty="0" smtClean="0">
                <a:solidFill>
                  <a:srgbClr val="283593"/>
                </a:solidFill>
                <a:latin typeface="Century Gothic" panose="020B0502020202020204" pitchFamily="34" charset="0"/>
              </a:rPr>
              <a:t>May</a:t>
            </a:r>
          </a:p>
          <a:p>
            <a:pPr lvl="1">
              <a:lnSpc>
                <a:spcPct val="100000"/>
              </a:lnSpc>
              <a:spcBef>
                <a:spcPts val="0"/>
              </a:spcBef>
            </a:pPr>
            <a:endParaRPr lang="en-GB" dirty="0">
              <a:solidFill>
                <a:srgbClr val="283593"/>
              </a:solidFill>
              <a:latin typeface="Century Gothic" panose="020B0502020202020204" pitchFamily="34" charset="0"/>
            </a:endParaRP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Century Gothic" panose="020B0502020202020204" pitchFamily="34" charset="0"/>
                <a:sym typeface="Nunito"/>
              </a:rPr>
              <a:t>Writing is assessed using evidence collected throughout Year 6. There is no Year 6 SATs writing test. </a:t>
            </a: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latin typeface="Century Gothic" panose="020B0502020202020204" pitchFamily="34" charset="0"/>
              </a:rPr>
              <a:pPr/>
              <a:t>2</a:t>
            </a:fld>
            <a:endParaRPr lang="en">
              <a:latin typeface="Century Gothic" panose="020B0502020202020204" pitchFamily="34" charset="0"/>
            </a:endParaRPr>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07A330-C7FC-734E-A3FE-C964385AE1E5}"/>
              </a:ext>
            </a:extLst>
          </p:cNvPr>
          <p:cNvPicPr>
            <a:picLocks noChangeAspect="1"/>
          </p:cNvPicPr>
          <p:nvPr/>
        </p:nvPicPr>
        <p:blipFill>
          <a:blip r:embed="rId3"/>
          <a:stretch>
            <a:fillRect/>
          </a:stretch>
        </p:blipFill>
        <p:spPr>
          <a:xfrm>
            <a:off x="4622557" y="1184439"/>
            <a:ext cx="4043484" cy="107264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D59F1A33-F853-0149-BB83-E6AD345826C8}"/>
              </a:ext>
            </a:extLst>
          </p:cNvPr>
          <p:cNvPicPr>
            <a:picLocks noChangeAspect="1"/>
          </p:cNvPicPr>
          <p:nvPr/>
        </p:nvPicPr>
        <p:blipFill>
          <a:blip r:embed="rId4"/>
          <a:stretch>
            <a:fillRect/>
          </a:stretch>
        </p:blipFill>
        <p:spPr>
          <a:xfrm>
            <a:off x="321127" y="1170620"/>
            <a:ext cx="3881145" cy="361727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4404197"/>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6   2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163178" y="1771192"/>
            <a:ext cx="701583"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24,400</a:t>
            </a:r>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5" name="Picture 4">
            <a:extLst>
              <a:ext uri="{FF2B5EF4-FFF2-40B4-BE49-F238E27FC236}">
                <a16:creationId xmlns:a16="http://schemas.microsoft.com/office/drawing/2014/main" id="{310EEC21-606D-1E43-A312-AC64586B14D7}"/>
              </a:ext>
            </a:extLst>
          </p:cNvPr>
          <p:cNvPicPr>
            <a:picLocks noChangeAspect="1"/>
          </p:cNvPicPr>
          <p:nvPr/>
        </p:nvPicPr>
        <p:blipFill>
          <a:blip r:embed="rId3"/>
          <a:stretch>
            <a:fillRect/>
          </a:stretch>
        </p:blipFill>
        <p:spPr>
          <a:xfrm>
            <a:off x="217850" y="1230180"/>
            <a:ext cx="4145512" cy="2408566"/>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C097807-07FE-3B49-AF56-DD64AF8DD74D}"/>
              </a:ext>
            </a:extLst>
          </p:cNvPr>
          <p:cNvPicPr>
            <a:picLocks noChangeAspect="1"/>
          </p:cNvPicPr>
          <p:nvPr/>
        </p:nvPicPr>
        <p:blipFill>
          <a:blip r:embed="rId4"/>
          <a:stretch>
            <a:fillRect/>
          </a:stretch>
        </p:blipFill>
        <p:spPr>
          <a:xfrm>
            <a:off x="4443727" y="1132903"/>
            <a:ext cx="4577431" cy="29111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5" name="Picture 4">
            <a:extLst>
              <a:ext uri="{FF2B5EF4-FFF2-40B4-BE49-F238E27FC236}">
                <a16:creationId xmlns:a16="http://schemas.microsoft.com/office/drawing/2014/main" id="{B7394923-34EF-844C-9912-0C07C88905B8}"/>
              </a:ext>
            </a:extLst>
          </p:cNvPr>
          <p:cNvPicPr>
            <a:picLocks noChangeAspect="1"/>
          </p:cNvPicPr>
          <p:nvPr/>
        </p:nvPicPr>
        <p:blipFill>
          <a:blip r:embed="rId3"/>
          <a:stretch>
            <a:fillRect/>
          </a:stretch>
        </p:blipFill>
        <p:spPr>
          <a:xfrm>
            <a:off x="217850" y="1271355"/>
            <a:ext cx="3741827" cy="2989161"/>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3CE87E0-3998-AA4A-BF30-7E293105F8C2}"/>
              </a:ext>
            </a:extLst>
          </p:cNvPr>
          <p:cNvPicPr>
            <a:picLocks noChangeAspect="1"/>
          </p:cNvPicPr>
          <p:nvPr/>
        </p:nvPicPr>
        <p:blipFill>
          <a:blip r:embed="rId4"/>
          <a:stretch>
            <a:fillRect/>
          </a:stretch>
        </p:blipFill>
        <p:spPr>
          <a:xfrm>
            <a:off x="4085613" y="1206945"/>
            <a:ext cx="4935545" cy="23592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6" name="Picture 5">
            <a:extLst>
              <a:ext uri="{FF2B5EF4-FFF2-40B4-BE49-F238E27FC236}">
                <a16:creationId xmlns:a16="http://schemas.microsoft.com/office/drawing/2014/main" id="{39CC9966-71F4-9148-BB7C-A0C82A284A14}"/>
              </a:ext>
            </a:extLst>
          </p:cNvPr>
          <p:cNvPicPr>
            <a:picLocks noChangeAspect="1"/>
          </p:cNvPicPr>
          <p:nvPr/>
        </p:nvPicPr>
        <p:blipFill>
          <a:blip r:embed="rId3"/>
          <a:stretch>
            <a:fillRect/>
          </a:stretch>
        </p:blipFill>
        <p:spPr>
          <a:xfrm>
            <a:off x="217850" y="1271355"/>
            <a:ext cx="3908235" cy="317474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C6D8735-F16C-3248-BD55-1E72EC1A7130}"/>
              </a:ext>
            </a:extLst>
          </p:cNvPr>
          <p:cNvPicPr>
            <a:picLocks noChangeAspect="1"/>
          </p:cNvPicPr>
          <p:nvPr/>
        </p:nvPicPr>
        <p:blipFill>
          <a:blip r:embed="rId4"/>
          <a:stretch>
            <a:fillRect/>
          </a:stretch>
        </p:blipFill>
        <p:spPr>
          <a:xfrm>
            <a:off x="4335900" y="207250"/>
            <a:ext cx="4666597" cy="43580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pPr algn="ctr"/>
            <a:r>
              <a:rPr lang="en-GB" b="1" dirty="0">
                <a:latin typeface="Century Gothic" panose="020B0502020202020204" pitchFamily="34" charset="0"/>
              </a:rPr>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sz="1400" dirty="0">
                <a:latin typeface="Century Gothic" panose="020B0502020202020204" pitchFamily="34" charset="0"/>
              </a:rPr>
              <a:t>Firstly, a positive attitude goes a long way. Give them as much encouragement and support as you can (but we don’t need to tell you that)!</a:t>
            </a:r>
          </a:p>
          <a:p>
            <a:pPr marL="114300" indent="0">
              <a:buNone/>
            </a:pPr>
            <a:endParaRPr lang="en-GB" sz="1400" dirty="0">
              <a:latin typeface="Century Gothic" panose="020B0502020202020204" pitchFamily="34" charset="0"/>
            </a:endParaRPr>
          </a:p>
          <a:p>
            <a:pPr marL="114300" indent="0">
              <a:buNone/>
            </a:pPr>
            <a:r>
              <a:rPr lang="en-GB" sz="1400" dirty="0">
                <a:latin typeface="Century Gothic" panose="020B0502020202020204" pitchFamily="34" charset="0"/>
              </a:rPr>
              <a:t>Tips:</a:t>
            </a:r>
          </a:p>
          <a:p>
            <a:r>
              <a:rPr lang="en-GB" sz="1400" dirty="0">
                <a:latin typeface="Century Gothic" panose="020B0502020202020204" pitchFamily="34" charset="0"/>
              </a:rPr>
              <a:t>Don’t use past papers as they are used in school to prepare the children. </a:t>
            </a:r>
          </a:p>
          <a:p>
            <a:r>
              <a:rPr lang="en-GB" sz="1400" dirty="0">
                <a:latin typeface="Century Gothic" panose="020B0502020202020204" pitchFamily="34" charset="0"/>
              </a:rPr>
              <a:t>Attend any SATs meetings at school (or read any literature sent home).</a:t>
            </a:r>
          </a:p>
          <a:p>
            <a:r>
              <a:rPr lang="en-GB" sz="1400" dirty="0">
                <a:latin typeface="Century Gothic" panose="020B0502020202020204" pitchFamily="34" charset="0"/>
              </a:rPr>
              <a:t>Talk to </a:t>
            </a:r>
            <a:r>
              <a:rPr lang="en-GB" sz="1400" dirty="0" err="1" smtClean="0">
                <a:latin typeface="Century Gothic" panose="020B0502020202020204" pitchFamily="34" charset="0"/>
              </a:rPr>
              <a:t>Nazish</a:t>
            </a:r>
            <a:r>
              <a:rPr lang="en-GB" sz="1400" dirty="0" smtClean="0">
                <a:latin typeface="Century Gothic" panose="020B0502020202020204" pitchFamily="34" charset="0"/>
              </a:rPr>
              <a:t> and </a:t>
            </a:r>
            <a:r>
              <a:rPr lang="en-GB" sz="1400" dirty="0" err="1" smtClean="0">
                <a:latin typeface="Century Gothic" panose="020B0502020202020204" pitchFamily="34" charset="0"/>
              </a:rPr>
              <a:t>DeVante</a:t>
            </a:r>
            <a:r>
              <a:rPr lang="en-GB" sz="1400" dirty="0" smtClean="0">
                <a:latin typeface="Century Gothic" panose="020B0502020202020204" pitchFamily="34" charset="0"/>
              </a:rPr>
              <a:t> if </a:t>
            </a:r>
            <a:r>
              <a:rPr lang="en-GB" sz="1400" dirty="0">
                <a:latin typeface="Century Gothic" panose="020B0502020202020204" pitchFamily="34" charset="0"/>
              </a:rPr>
              <a:t>you have any concerns rather than worry your child.</a:t>
            </a:r>
          </a:p>
          <a:p>
            <a:r>
              <a:rPr lang="en-GB" sz="1400" dirty="0">
                <a:latin typeface="Century Gothic" panose="020B0502020202020204" pitchFamily="34" charset="0"/>
              </a:rPr>
              <a:t>Encourage your child to talk to their teacher or a trusted adult (including yourself) about their anxieties. Don’t forget that a small amount of anxiety is normal and not harmful.</a:t>
            </a:r>
          </a:p>
          <a:p>
            <a:r>
              <a:rPr lang="en-GB" sz="1400" dirty="0">
                <a:latin typeface="Century Gothic" panose="020B0502020202020204" pitchFamily="34" charset="0"/>
              </a:rPr>
              <a:t>Give your child a quiet, distraction free space to complete homework or study.</a:t>
            </a:r>
          </a:p>
          <a:p>
            <a:r>
              <a:rPr lang="en-GB" sz="1400" dirty="0">
                <a:latin typeface="Century Gothic" panose="020B0502020202020204" pitchFamily="34" charset="0"/>
              </a:rPr>
              <a:t>Give your child time to go outside and reduce screen time.</a:t>
            </a:r>
          </a:p>
          <a:p>
            <a:r>
              <a:rPr lang="en-GB" sz="1400" dirty="0">
                <a:latin typeface="Century Gothic" panose="020B0502020202020204" pitchFamily="34" charset="0"/>
              </a:rPr>
              <a:t>Ensure your child is eating and drinking well and getting a good amount of sleep.</a:t>
            </a:r>
          </a:p>
          <a:p>
            <a:r>
              <a:rPr lang="en-GB" sz="1400" dirty="0">
                <a:latin typeface="Century Gothic" panose="020B0502020202020204" pitchFamily="34" charset="0"/>
              </a:rPr>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latin typeface="Century Gothic" panose="020B0502020202020204" pitchFamily="34" charset="0"/>
              </a:rPr>
              <a:pPr/>
              <a:t>24</a:t>
            </a:fld>
            <a:endParaRPr lang="en">
              <a:latin typeface="Century Gothic" panose="020B0502020202020204" pitchFamily="34" charset="0"/>
            </a:endParaRPr>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a:xfrm>
            <a:off x="217850" y="183803"/>
            <a:ext cx="8520600" cy="434776"/>
          </a:xfrm>
        </p:spPr>
        <p:txBody>
          <a:bodyPr/>
          <a:lstStyle/>
          <a:p>
            <a:pPr algn="ctr"/>
            <a:r>
              <a:rPr lang="en-GB" b="1" dirty="0">
                <a:latin typeface="Century Gothic" panose="020B0502020202020204" pitchFamily="34" charset="0"/>
              </a:rPr>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a:xfrm>
            <a:off x="311700" y="715855"/>
            <a:ext cx="8520600" cy="3829573"/>
          </a:xfrm>
        </p:spPr>
        <p:txBody>
          <a:bodyPr/>
          <a:lstStyle/>
          <a:p>
            <a:pPr marL="114300" indent="0">
              <a:buNone/>
            </a:pPr>
            <a:r>
              <a:rPr lang="en-GB" dirty="0">
                <a:latin typeface="Century Gothic" panose="020B0502020202020204" pitchFamily="34" charset="0"/>
              </a:rPr>
              <a:t>Further tips:</a:t>
            </a:r>
          </a:p>
          <a:p>
            <a:r>
              <a:rPr lang="en-GB" dirty="0">
                <a:latin typeface="Century Gothic" panose="020B0502020202020204" pitchFamily="34" charset="0"/>
              </a:rPr>
              <a:t>Create a revision timetable that works for you and your child. For some families, 10 to 20 minute activities over a few days works best. For others, a longer study session one day a week might be better. </a:t>
            </a:r>
          </a:p>
          <a:p>
            <a:r>
              <a:rPr lang="en-GB" dirty="0">
                <a:latin typeface="Century Gothic" panose="020B0502020202020204" pitchFamily="34" charset="0"/>
              </a:rPr>
              <a:t>Keep revision light. Going over key skills (times tables, real world mental maths as you are shopping or cooking) is a good way to keep revision light. </a:t>
            </a:r>
          </a:p>
          <a:p>
            <a:r>
              <a:rPr lang="en-GB" dirty="0">
                <a:latin typeface="Century Gothic" panose="020B0502020202020204" pitchFamily="34" charset="0"/>
              </a:rPr>
              <a:t>As we said before, avoid using past papers. </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a:xfrm>
            <a:off x="8472458" y="4639770"/>
            <a:ext cx="548700" cy="393600"/>
          </a:xfrm>
        </p:spPr>
        <p:txBody>
          <a:bodyPr/>
          <a:lstStyle/>
          <a:p>
            <a:fld id="{00000000-1234-1234-1234-123412341234}" type="slidenum">
              <a:rPr lang="en" smtClean="0">
                <a:latin typeface="Century Gothic" panose="020B0502020202020204" pitchFamily="34" charset="0"/>
              </a:rPr>
              <a:pPr/>
              <a:t>25</a:t>
            </a:fld>
            <a:endParaRPr lang="en">
              <a:latin typeface="Century Gothic" panose="020B0502020202020204" pitchFamily="34" charset="0"/>
            </a:endParaRPr>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pPr algn="ctr"/>
            <a:r>
              <a:rPr lang="en-GB" b="1" dirty="0">
                <a:latin typeface="Century Gothic" panose="020B0502020202020204" pitchFamily="34" charset="0"/>
              </a:rPr>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latin typeface="Century Gothic" panose="020B0502020202020204" pitchFamily="34" charset="0"/>
              </a:rPr>
              <a:t>SATs focus on what children know about Maths and English. </a:t>
            </a:r>
          </a:p>
          <a:p>
            <a:pPr marL="114300" indent="0">
              <a:buNone/>
            </a:pPr>
            <a:r>
              <a:rPr lang="en-GB" dirty="0">
                <a:latin typeface="Century Gothic" panose="020B0502020202020204" pitchFamily="34" charset="0"/>
              </a:rPr>
              <a:t>They will not reflect how talented they are at science, geography, art, PE…, and they certainly won’t highlight all of their amazing personal characteristics.</a:t>
            </a:r>
          </a:p>
          <a:p>
            <a:pPr marL="114300" indent="0">
              <a:buNone/>
            </a:pPr>
            <a:endParaRPr lang="en-GB" dirty="0">
              <a:latin typeface="Century Gothic" panose="020B0502020202020204" pitchFamily="34" charset="0"/>
            </a:endParaRPr>
          </a:p>
          <a:p>
            <a:pPr marL="114300" indent="0">
              <a:buNone/>
            </a:pPr>
            <a:r>
              <a:rPr lang="en-GB" dirty="0">
                <a:solidFill>
                  <a:srgbClr val="283593"/>
                </a:solidFill>
                <a:latin typeface="Century Gothic" panose="020B0502020202020204" pitchFamily="34" charset="0"/>
              </a:rPr>
              <a:t>SATs don’t tell the whole story.</a:t>
            </a:r>
          </a:p>
          <a:p>
            <a:pPr marL="114300" indent="0">
              <a:buNone/>
            </a:pPr>
            <a:r>
              <a:rPr lang="en-GB" dirty="0">
                <a:latin typeface="Century Gothic" panose="020B0502020202020204" pitchFamily="34" charset="0"/>
              </a:rPr>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a:t>
            </a:r>
            <a:endParaRPr lang="en-GB" dirty="0" smtClean="0">
              <a:latin typeface="Century Gothic" panose="020B0502020202020204" pitchFamily="34" charset="0"/>
            </a:endParaRPr>
          </a:p>
          <a:p>
            <a:pPr marL="114300" indent="0">
              <a:buNone/>
            </a:pPr>
            <a:endParaRPr lang="en-GB" dirty="0">
              <a:latin typeface="Century Gothic" panose="020B0502020202020204" pitchFamily="34" charset="0"/>
            </a:endParaRPr>
          </a:p>
          <a:p>
            <a:pPr marL="114300" indent="0">
              <a:buNone/>
            </a:pPr>
            <a:r>
              <a:rPr lang="en-GB" dirty="0">
                <a:solidFill>
                  <a:srgbClr val="283593"/>
                </a:solidFill>
                <a:latin typeface="Century Gothic" panose="020B0502020202020204" pitchFamily="34" charset="0"/>
              </a:rPr>
              <a:t>SATs are only four days out of a whole Primary School career. </a:t>
            </a:r>
          </a:p>
          <a:p>
            <a:pPr marL="114300" indent="0">
              <a:buNone/>
            </a:pPr>
            <a:r>
              <a:rPr lang="en-GB" dirty="0">
                <a:latin typeface="Century Gothic" panose="020B0502020202020204" pitchFamily="34" charset="0"/>
              </a:rPr>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latin typeface="Century Gothic" panose="020B0502020202020204" pitchFamily="34" charset="0"/>
              </a:rPr>
              <a:pPr/>
              <a:t>26</a:t>
            </a:fld>
            <a:endParaRPr lang="en">
              <a:latin typeface="Century Gothic" panose="020B0502020202020204" pitchFamily="34" charset="0"/>
            </a:endParaRPr>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pPr algn="ctr"/>
            <a:r>
              <a:rPr lang="en-GB" b="1" dirty="0">
                <a:latin typeface="Century Gothic" panose="020B0502020202020204" pitchFamily="34" charset="0"/>
              </a:rPr>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latin typeface="Century Gothic" panose="020B0502020202020204" pitchFamily="34" charset="0"/>
              </a:rPr>
              <a:t>Listen to your teacher.</a:t>
            </a:r>
          </a:p>
          <a:p>
            <a:r>
              <a:rPr lang="en-GB" dirty="0">
                <a:latin typeface="Century Gothic" panose="020B0502020202020204" pitchFamily="34" charset="0"/>
              </a:rPr>
              <a:t>The adults you work with all want you to do your best.</a:t>
            </a:r>
          </a:p>
          <a:p>
            <a:r>
              <a:rPr lang="en-GB" dirty="0">
                <a:latin typeface="Century Gothic" panose="020B0502020202020204" pitchFamily="34" charset="0"/>
              </a:rPr>
              <a:t>Get plenty of sleep and eat well, this will help your brain.</a:t>
            </a:r>
          </a:p>
          <a:p>
            <a:r>
              <a:rPr lang="en-GB" dirty="0">
                <a:latin typeface="Century Gothic" panose="020B0502020202020204" pitchFamily="34" charset="0"/>
              </a:rPr>
              <a:t>Read all the questions carefully. This can help you to avoid silly mistakes.</a:t>
            </a:r>
          </a:p>
          <a:p>
            <a:r>
              <a:rPr lang="en-GB" dirty="0">
                <a:latin typeface="Century Gothic" panose="020B0502020202020204" pitchFamily="34" charset="0"/>
              </a:rPr>
              <a:t>Don’t panic. There may be questions you think you can’t answer. Take a deep breath. Read it again. You can always move on and go back to it later. It’s often better to write something rather than nothing. </a:t>
            </a:r>
          </a:p>
          <a:p>
            <a:r>
              <a:rPr lang="en-GB" dirty="0">
                <a:latin typeface="Century Gothic" panose="020B0502020202020204" pitchFamily="34" charset="0"/>
              </a:rPr>
              <a:t>Remember that the Year 6 SATs last for 4 days out of your whole life!</a:t>
            </a:r>
          </a:p>
          <a:p>
            <a:pPr marL="114300" indent="0">
              <a:buNone/>
            </a:pPr>
            <a:endParaRPr lang="en-GB"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latin typeface="Century Gothic" panose="020B0502020202020204" pitchFamily="34" charset="0"/>
              </a:rPr>
              <a:pPr/>
              <a:t>27</a:t>
            </a:fld>
            <a:endParaRPr lang="en">
              <a:latin typeface="Century Gothic" panose="020B0502020202020204" pitchFamily="34" charset="0"/>
            </a:endParaRPr>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pPr algn="ctr"/>
            <a:r>
              <a:rPr lang="en-GB" b="1" dirty="0">
                <a:latin typeface="Century Gothic" panose="020B0502020202020204" pitchFamily="34" charset="0"/>
              </a:rPr>
              <a:t>When and how the SATs are </a:t>
            </a:r>
            <a:r>
              <a:rPr lang="en-GB" b="1" dirty="0" smtClean="0">
                <a:latin typeface="Century Gothic" panose="020B0502020202020204" pitchFamily="34" charset="0"/>
              </a:rPr>
              <a:t>completed?</a:t>
            </a:r>
            <a:endParaRPr lang="en-GB" b="1" dirty="0">
              <a:latin typeface="Century Gothic" panose="020B0502020202020204" pitchFamily="34" charset="0"/>
            </a:endParaRP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latin typeface="Century Gothic" panose="020B0502020202020204" pitchFamily="34" charset="0"/>
              </a:rPr>
              <a:t>The tests take place during normal school hours, under exam conditions. </a:t>
            </a:r>
          </a:p>
          <a:p>
            <a:r>
              <a:rPr lang="en-GB" dirty="0">
                <a:latin typeface="Century Gothic" panose="020B0502020202020204" pitchFamily="34" charset="0"/>
              </a:rPr>
              <a:t>Children are not allowed to talk to each other from the moment the assessments are handed out until they are collected at the end of the test. </a:t>
            </a:r>
          </a:p>
          <a:p>
            <a:r>
              <a:rPr lang="en-GB" dirty="0">
                <a:latin typeface="Century Gothic" panose="020B0502020202020204" pitchFamily="34" charset="0"/>
              </a:rPr>
              <a:t>After the tests are completed, the papers are sent away to be marked </a:t>
            </a:r>
            <a:r>
              <a:rPr lang="en-GB" dirty="0">
                <a:solidFill>
                  <a:srgbClr val="283593"/>
                </a:solidFill>
                <a:latin typeface="Century Gothic" panose="020B0502020202020204" pitchFamily="34" charset="0"/>
              </a:rPr>
              <a:t>externally</a:t>
            </a:r>
            <a:r>
              <a:rPr lang="en-GB" dirty="0">
                <a:latin typeface="Century Gothic" panose="020B0502020202020204" pitchFamily="34" charset="0"/>
              </a:rPr>
              <a:t>. </a:t>
            </a:r>
          </a:p>
          <a:p>
            <a:r>
              <a:rPr lang="en-GB" dirty="0">
                <a:latin typeface="Century Gothic" panose="020B0502020202020204" pitchFamily="34" charset="0"/>
              </a:rPr>
              <a:t>The results are then sent to the school in July. </a:t>
            </a:r>
          </a:p>
          <a:p>
            <a:r>
              <a:rPr lang="en-GB" dirty="0">
                <a:latin typeface="Century Gothic" panose="020B0502020202020204" pitchFamily="34" charset="0"/>
              </a:rPr>
              <a:t>Each test lasts no longer than 60 minutes: </a:t>
            </a:r>
          </a:p>
          <a:p>
            <a:pPr lvl="1">
              <a:lnSpc>
                <a:spcPct val="100000"/>
              </a:lnSpc>
              <a:spcBef>
                <a:spcPts val="0"/>
              </a:spcBef>
            </a:pPr>
            <a:r>
              <a:rPr lang="en-GB" dirty="0">
                <a:solidFill>
                  <a:srgbClr val="283593"/>
                </a:solidFill>
                <a:latin typeface="Century Gothic" panose="020B0502020202020204" pitchFamily="34" charset="0"/>
              </a:rPr>
              <a:t>Spelling, punctuation and grammar (paper 1: Grammar/ Punctuation) – 45 minutes</a:t>
            </a:r>
          </a:p>
          <a:p>
            <a:pPr lvl="1">
              <a:lnSpc>
                <a:spcPct val="100000"/>
              </a:lnSpc>
              <a:spcBef>
                <a:spcPts val="0"/>
              </a:spcBef>
            </a:pPr>
            <a:r>
              <a:rPr lang="en-GB" dirty="0">
                <a:solidFill>
                  <a:srgbClr val="283593"/>
                </a:solidFill>
                <a:latin typeface="Century Gothic" panose="020B0502020202020204" pitchFamily="34" charset="0"/>
              </a:rPr>
              <a:t>Spelling, punctuation and grammar (paper 2: Spelling) – 15 minutes</a:t>
            </a:r>
          </a:p>
          <a:p>
            <a:pPr lvl="1">
              <a:lnSpc>
                <a:spcPct val="100000"/>
              </a:lnSpc>
              <a:spcBef>
                <a:spcPts val="0"/>
              </a:spcBef>
            </a:pPr>
            <a:r>
              <a:rPr lang="en-GB" dirty="0">
                <a:solidFill>
                  <a:srgbClr val="283593"/>
                </a:solidFill>
                <a:latin typeface="Century Gothic" panose="020B0502020202020204" pitchFamily="34" charset="0"/>
              </a:rPr>
              <a:t>Reading – 60 minutes </a:t>
            </a:r>
          </a:p>
          <a:p>
            <a:pPr lvl="1">
              <a:lnSpc>
                <a:spcPct val="100000"/>
              </a:lnSpc>
              <a:spcBef>
                <a:spcPts val="0"/>
              </a:spcBef>
            </a:pPr>
            <a:r>
              <a:rPr lang="en-GB" dirty="0">
                <a:solidFill>
                  <a:srgbClr val="283593"/>
                </a:solidFill>
                <a:latin typeface="Century Gothic" panose="020B0502020202020204" pitchFamily="34" charset="0"/>
              </a:rPr>
              <a:t>Maths (paper 1: Arithmetic) – 30 minutes</a:t>
            </a:r>
          </a:p>
          <a:p>
            <a:pPr lvl="1">
              <a:lnSpc>
                <a:spcPct val="100000"/>
              </a:lnSpc>
              <a:spcBef>
                <a:spcPts val="0"/>
              </a:spcBef>
            </a:pPr>
            <a:r>
              <a:rPr lang="en-GB" dirty="0">
                <a:solidFill>
                  <a:srgbClr val="283593"/>
                </a:solidFill>
                <a:latin typeface="Century Gothic" panose="020B0502020202020204" pitchFamily="34" charset="0"/>
              </a:rPr>
              <a:t>Maths (paper 2: Reasoning) – 40 minutes</a:t>
            </a:r>
          </a:p>
          <a:p>
            <a:pPr lvl="1">
              <a:lnSpc>
                <a:spcPct val="100000"/>
              </a:lnSpc>
              <a:spcBef>
                <a:spcPts val="0"/>
              </a:spcBef>
            </a:pPr>
            <a:r>
              <a:rPr lang="en-GB" dirty="0">
                <a:solidFill>
                  <a:srgbClr val="283593"/>
                </a:solidFill>
                <a:latin typeface="Century Gothic" panose="020B0502020202020204" pitchFamily="34" charset="0"/>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latin typeface="Century Gothic" panose="020B0502020202020204" pitchFamily="34" charset="0"/>
              </a:rPr>
              <a:pPr/>
              <a:t>3</a:t>
            </a:fld>
            <a:endParaRPr lang="en">
              <a:latin typeface="Century Gothic" panose="020B0502020202020204" pitchFamily="34" charset="0"/>
            </a:endParaRPr>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pPr algn="ctr"/>
            <a:r>
              <a:rPr lang="en-GB" b="1" dirty="0">
                <a:latin typeface="Century Gothic" panose="020B0502020202020204" pitchFamily="34" charset="0"/>
              </a:rPr>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latin typeface="Century Gothic" panose="020B0502020202020204" pitchFamily="34" charset="0"/>
              </a:rPr>
              <a:t>Children with additional needs (who have similar support as part of day-to-day learning in school) may be allotted specific arrangements, including:</a:t>
            </a:r>
          </a:p>
          <a:p>
            <a:r>
              <a:rPr lang="en-GB" dirty="0">
                <a:latin typeface="Century Gothic" panose="020B0502020202020204" pitchFamily="34" charset="0"/>
              </a:rPr>
              <a:t>Additional (extra) time;</a:t>
            </a:r>
          </a:p>
          <a:p>
            <a:r>
              <a:rPr lang="en-GB" dirty="0">
                <a:latin typeface="Century Gothic" panose="020B0502020202020204" pitchFamily="34" charset="0"/>
              </a:rPr>
              <a:t>Tests being opened early to be modified;</a:t>
            </a:r>
          </a:p>
          <a:p>
            <a:r>
              <a:rPr lang="en-GB" dirty="0">
                <a:latin typeface="Century Gothic" panose="020B0502020202020204" pitchFamily="34" charset="0"/>
              </a:rPr>
              <a:t>An adult to scribe (write) for them;</a:t>
            </a:r>
          </a:p>
          <a:p>
            <a:r>
              <a:rPr lang="en-GB" dirty="0">
                <a:latin typeface="Century Gothic" panose="020B0502020202020204" pitchFamily="34" charset="0"/>
              </a:rPr>
              <a:t>Using word processors independently; </a:t>
            </a:r>
          </a:p>
          <a:p>
            <a:r>
              <a:rPr lang="en-GB" dirty="0">
                <a:latin typeface="Century Gothic" panose="020B0502020202020204" pitchFamily="34" charset="0"/>
              </a:rPr>
              <a:t>An adult to read for </a:t>
            </a:r>
            <a:r>
              <a:rPr lang="en-GB" dirty="0" smtClean="0">
                <a:latin typeface="Century Gothic" panose="020B0502020202020204" pitchFamily="34" charset="0"/>
              </a:rPr>
              <a:t>them;</a:t>
            </a:r>
            <a:endParaRPr lang="en-GB" dirty="0">
              <a:latin typeface="Century Gothic" panose="020B0502020202020204" pitchFamily="34" charset="0"/>
            </a:endParaRPr>
          </a:p>
          <a:p>
            <a:r>
              <a:rPr lang="en-GB" dirty="0">
                <a:latin typeface="Century Gothic" panose="020B0502020202020204" pitchFamily="34" charset="0"/>
              </a:rPr>
              <a:t>The use of prompts or rest breaks;</a:t>
            </a:r>
          </a:p>
          <a:p>
            <a:r>
              <a:rPr lang="en-GB" dirty="0">
                <a:latin typeface="Century Gothic" panose="020B0502020202020204" pitchFamily="34" charset="0"/>
              </a:rPr>
              <a:t>Arrangements for children who are ill or injured at the time of the tests. </a:t>
            </a:r>
          </a:p>
          <a:p>
            <a:pPr marL="114300" indent="0">
              <a:buNone/>
            </a:pPr>
            <a:endParaRPr lang="en-GB" dirty="0">
              <a:latin typeface="Century Gothic" panose="020B0502020202020204" pitchFamily="34" charset="0"/>
            </a:endParaRPr>
          </a:p>
          <a:p>
            <a:pPr marL="114300" indent="0">
              <a:buNone/>
            </a:pPr>
            <a:r>
              <a:rPr kumimoji="0" lang="en-GB" sz="1050" b="0" i="1" u="none" strike="noStrike" kern="0" cap="none" spc="0" normalizeH="0" baseline="0" dirty="0">
                <a:ln>
                  <a:noFill/>
                </a:ln>
                <a:solidFill>
                  <a:srgbClr val="000000"/>
                </a:solidFill>
                <a:effectLst/>
                <a:uLnTx/>
                <a:uFillTx/>
                <a:latin typeface="Century Gothic" panose="020B0502020202020204" pitchFamily="34" charset="0"/>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latin typeface="Century Gothic" panose="020B0502020202020204" pitchFamily="34" charset="0"/>
              </a:rPr>
              <a:pPr/>
              <a:t>4</a:t>
            </a:fld>
            <a:endParaRPr lang="en">
              <a:latin typeface="Century Gothic" panose="020B0502020202020204" pitchFamily="34" charset="0"/>
            </a:endParaRPr>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pPr algn="ctr"/>
            <a:r>
              <a:rPr lang="en-GB" b="1" dirty="0">
                <a:latin typeface="Century Gothic" panose="020B0502020202020204" pitchFamily="34" charset="0"/>
              </a:rPr>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latin typeface="Century Gothic" panose="020B0502020202020204" pitchFamily="34" charset="0"/>
              </a:rPr>
              <a:t>Tests are marked externally. Once marked, the tests will be given the following scores:</a:t>
            </a:r>
          </a:p>
          <a:p>
            <a:r>
              <a:rPr lang="en-GB" dirty="0">
                <a:latin typeface="Century Gothic" panose="020B0502020202020204" pitchFamily="34" charset="0"/>
              </a:rPr>
              <a:t>A raw score (total number of marks achieved for each paper);</a:t>
            </a:r>
          </a:p>
          <a:p>
            <a:r>
              <a:rPr lang="en-GB" dirty="0">
                <a:latin typeface="Century Gothic" panose="020B0502020202020204" pitchFamily="34" charset="0"/>
              </a:rPr>
              <a:t>A scaled score (see below);</a:t>
            </a:r>
          </a:p>
          <a:p>
            <a:r>
              <a:rPr lang="en-GB" dirty="0">
                <a:latin typeface="Century Gothic" panose="020B0502020202020204" pitchFamily="34" charset="0"/>
              </a:rPr>
              <a:t>A judgement on if the National Standard has been met. </a:t>
            </a:r>
          </a:p>
          <a:p>
            <a:endParaRPr lang="en-GB" dirty="0">
              <a:latin typeface="Century Gothic" panose="020B0502020202020204" pitchFamily="34" charset="0"/>
            </a:endParaRPr>
          </a:p>
          <a:p>
            <a:pPr marL="114300" indent="0">
              <a:buNone/>
            </a:pPr>
            <a:r>
              <a:rPr lang="en-GB" dirty="0">
                <a:latin typeface="Century Gothic" panose="020B0502020202020204" pitchFamily="34" charset="0"/>
              </a:rPr>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latin typeface="Century Gothic" panose="020B0502020202020204" pitchFamily="34" charset="0"/>
            </a:endParaRPr>
          </a:p>
          <a:p>
            <a:pPr marL="114300" indent="0">
              <a:buNone/>
            </a:pPr>
            <a:r>
              <a:rPr lang="en-GB" dirty="0">
                <a:latin typeface="Century Gothic" panose="020B0502020202020204" pitchFamily="34" charset="0"/>
              </a:rPr>
              <a:t>Scaled scores range from 80 to 120. </a:t>
            </a:r>
          </a:p>
          <a:p>
            <a:pPr marL="114300" indent="0">
              <a:buNone/>
            </a:pPr>
            <a:r>
              <a:rPr lang="en-GB" dirty="0">
                <a:solidFill>
                  <a:srgbClr val="283593"/>
                </a:solidFill>
                <a:latin typeface="Century Gothic" panose="020B0502020202020204" pitchFamily="34" charset="0"/>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latin typeface="Century Gothic" panose="020B0502020202020204" pitchFamily="34" charset="0"/>
              </a:rPr>
              <a:pPr/>
              <a:t>5</a:t>
            </a:fld>
            <a:endParaRPr lang="en">
              <a:latin typeface="Century Gothic" panose="020B0502020202020204" pitchFamily="34" charset="0"/>
            </a:endParaRPr>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pPr algn="ctr"/>
            <a:r>
              <a:rPr lang="en-GB" b="1" dirty="0">
                <a:latin typeface="Century Gothic" panose="020B0502020202020204" pitchFamily="34" charset="0"/>
              </a:rPr>
              <a:t>Grammar, Punctuation and Spelling: Monday 13</a:t>
            </a:r>
            <a:r>
              <a:rPr lang="en-GB" b="1" baseline="30000" dirty="0">
                <a:latin typeface="Century Gothic" panose="020B0502020202020204" pitchFamily="34" charset="0"/>
              </a:rPr>
              <a:t>th</a:t>
            </a:r>
            <a:r>
              <a:rPr lang="en-GB" b="1" dirty="0">
                <a:latin typeface="Century Gothic" panose="020B0502020202020204" pitchFamily="34" charset="0"/>
              </a:rPr>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latin typeface="Century Gothic" panose="020B0502020202020204" pitchFamily="34" charset="0"/>
              </a:rPr>
              <a:t>Grammar, punctuation and spelling consists of two papers.</a:t>
            </a:r>
          </a:p>
          <a:p>
            <a:pPr marL="114300" indent="0">
              <a:buNone/>
            </a:pPr>
            <a:endParaRPr lang="en-GB" dirty="0">
              <a:latin typeface="Century Gothic" panose="020B0502020202020204" pitchFamily="34" charset="0"/>
            </a:endParaRPr>
          </a:p>
          <a:p>
            <a:r>
              <a:rPr lang="en-GB" dirty="0">
                <a:latin typeface="Century Gothic" panose="020B0502020202020204" pitchFamily="34" charset="0"/>
              </a:rPr>
              <a:t>Paper 1 focuses on all three elements (grammar, punctuation and spelling or GPS). The paper lasts for </a:t>
            </a:r>
            <a:r>
              <a:rPr lang="en-GB" dirty="0">
                <a:solidFill>
                  <a:srgbClr val="283593"/>
                </a:solidFill>
                <a:latin typeface="Century Gothic" panose="020B0502020202020204" pitchFamily="34" charset="0"/>
              </a:rPr>
              <a:t>45 minutes</a:t>
            </a:r>
            <a:r>
              <a:rPr lang="en-GB" dirty="0">
                <a:latin typeface="Century Gothic" panose="020B0502020202020204" pitchFamily="34" charset="0"/>
              </a:rPr>
              <a:t>. </a:t>
            </a:r>
          </a:p>
          <a:p>
            <a:endParaRPr lang="en-GB" dirty="0">
              <a:latin typeface="Century Gothic" panose="020B0502020202020204" pitchFamily="34" charset="0"/>
            </a:endParaRPr>
          </a:p>
          <a:p>
            <a:r>
              <a:rPr lang="en-GB" dirty="0">
                <a:latin typeface="Century Gothic" panose="020B0502020202020204" pitchFamily="34" charset="0"/>
              </a:rPr>
              <a:t>Paper 2 consists of a spelling test only. It should take approximately </a:t>
            </a:r>
            <a:r>
              <a:rPr lang="en-GB" dirty="0">
                <a:solidFill>
                  <a:srgbClr val="283593"/>
                </a:solidFill>
                <a:latin typeface="Century Gothic" panose="020B0502020202020204" pitchFamily="34" charset="0"/>
              </a:rPr>
              <a:t>15 minutes</a:t>
            </a:r>
            <a:r>
              <a:rPr lang="en-GB" dirty="0">
                <a:latin typeface="Century Gothic" panose="020B0502020202020204" pitchFamily="34" charset="0"/>
              </a:rPr>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latin typeface="Century Gothic" panose="020B0502020202020204" pitchFamily="34" charset="0"/>
              </a:rPr>
              <a:pPr/>
              <a:t>6</a:t>
            </a:fld>
            <a:endParaRPr lang="en">
              <a:latin typeface="Century Gothic" panose="020B0502020202020204" pitchFamily="34" charset="0"/>
            </a:endParaRPr>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pPr algn="ctr"/>
            <a:r>
              <a:rPr lang="en-GB" b="1" dirty="0">
                <a:latin typeface="Century Gothic" panose="020B0502020202020204" pitchFamily="34" charset="0"/>
              </a:rPr>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latin typeface="Century Gothic" panose="020B0502020202020204" pitchFamily="34" charset="0"/>
              </a:rPr>
              <a:t>The children will have been working hard with their class teacher on developing and securing their knowledge of the technical vocabulary needed in this test.</a:t>
            </a:r>
          </a:p>
          <a:p>
            <a:pPr marL="114300" indent="0">
              <a:buNone/>
            </a:pPr>
            <a:endParaRPr lang="en-GB" dirty="0">
              <a:latin typeface="Century Gothic" panose="020B0502020202020204" pitchFamily="34" charset="0"/>
            </a:endParaRPr>
          </a:p>
          <a:p>
            <a:pPr marL="114300" indent="0">
              <a:buNone/>
            </a:pPr>
            <a:r>
              <a:rPr lang="en-GB" dirty="0">
                <a:latin typeface="Century Gothic" panose="020B0502020202020204" pitchFamily="34" charset="0"/>
              </a:rPr>
              <a:t>This test focuses on:</a:t>
            </a:r>
          </a:p>
          <a:p>
            <a:r>
              <a:rPr lang="en-GB" dirty="0">
                <a:solidFill>
                  <a:srgbClr val="283593"/>
                </a:solidFill>
                <a:latin typeface="Century Gothic" panose="020B0502020202020204" pitchFamily="34" charset="0"/>
              </a:rPr>
              <a:t>Grammatical terms/ word classes;</a:t>
            </a:r>
          </a:p>
          <a:p>
            <a:r>
              <a:rPr lang="en-GB" dirty="0">
                <a:solidFill>
                  <a:srgbClr val="283593"/>
                </a:solidFill>
                <a:latin typeface="Century Gothic" panose="020B0502020202020204" pitchFamily="34" charset="0"/>
              </a:rPr>
              <a:t>Functions of sentences;</a:t>
            </a:r>
          </a:p>
          <a:p>
            <a:r>
              <a:rPr lang="en-GB" dirty="0">
                <a:solidFill>
                  <a:srgbClr val="283593"/>
                </a:solidFill>
                <a:latin typeface="Century Gothic" panose="020B0502020202020204" pitchFamily="34" charset="0"/>
              </a:rPr>
              <a:t>Combining words, phrases and clauses;</a:t>
            </a:r>
          </a:p>
          <a:p>
            <a:r>
              <a:rPr lang="en-GB" dirty="0">
                <a:solidFill>
                  <a:srgbClr val="283593"/>
                </a:solidFill>
                <a:latin typeface="Century Gothic" panose="020B0502020202020204" pitchFamily="34" charset="0"/>
              </a:rPr>
              <a:t>Verb forms, tenses and consistency;</a:t>
            </a:r>
          </a:p>
          <a:p>
            <a:r>
              <a:rPr lang="en-GB" dirty="0">
                <a:solidFill>
                  <a:srgbClr val="283593"/>
                </a:solidFill>
                <a:latin typeface="Century Gothic" panose="020B0502020202020204" pitchFamily="34" charset="0"/>
              </a:rPr>
              <a:t>Punctuation;</a:t>
            </a:r>
          </a:p>
          <a:p>
            <a:r>
              <a:rPr lang="en-GB" dirty="0">
                <a:solidFill>
                  <a:srgbClr val="283593"/>
                </a:solidFill>
                <a:latin typeface="Century Gothic" panose="020B0502020202020204" pitchFamily="34" charset="0"/>
              </a:rPr>
              <a:t>Vocabulary;</a:t>
            </a:r>
          </a:p>
          <a:p>
            <a:r>
              <a:rPr lang="en-GB" dirty="0">
                <a:solidFill>
                  <a:srgbClr val="283593"/>
                </a:solidFill>
                <a:latin typeface="Century Gothic" panose="020B0502020202020204" pitchFamily="34" charset="0"/>
              </a:rPr>
              <a:t>Standard English and formality.</a:t>
            </a:r>
          </a:p>
          <a:p>
            <a:pPr marL="114300" indent="0">
              <a:buNone/>
            </a:pPr>
            <a:endParaRPr lang="en-GB" dirty="0">
              <a:latin typeface="Century Gothic" panose="020B0502020202020204" pitchFamily="34" charset="0"/>
            </a:endParaRPr>
          </a:p>
          <a:p>
            <a:pPr marL="114300" indent="0">
              <a:buNone/>
            </a:pPr>
            <a:r>
              <a:rPr lang="en-GB" dirty="0">
                <a:latin typeface="Century Gothic" panose="020B0502020202020204" pitchFamily="34" charset="0"/>
              </a:rPr>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latin typeface="Century Gothic" panose="020B0502020202020204" pitchFamily="34" charset="0"/>
              </a:rPr>
              <a:pPr/>
              <a:t>7</a:t>
            </a:fld>
            <a:endParaRPr lang="en">
              <a:latin typeface="Century Gothic" panose="020B0502020202020204" pitchFamily="34" charset="0"/>
            </a:endParaRPr>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F6FE183-6C7D-7D4B-B282-F3A140811F5C}"/>
              </a:ext>
            </a:extLst>
          </p:cNvPr>
          <p:cNvPicPr>
            <a:picLocks noChangeAspect="1"/>
          </p:cNvPicPr>
          <p:nvPr/>
        </p:nvPicPr>
        <p:blipFill>
          <a:blip r:embed="rId3"/>
          <a:stretch>
            <a:fillRect/>
          </a:stretch>
        </p:blipFill>
        <p:spPr>
          <a:xfrm>
            <a:off x="950839" y="3663343"/>
            <a:ext cx="4609317" cy="117822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1A4C3DAF-2649-2946-8227-D6BFF3A947F5}"/>
              </a:ext>
            </a:extLst>
          </p:cNvPr>
          <p:cNvPicPr>
            <a:picLocks noChangeAspect="1"/>
          </p:cNvPicPr>
          <p:nvPr/>
        </p:nvPicPr>
        <p:blipFill>
          <a:blip r:embed="rId4"/>
          <a:stretch>
            <a:fillRect/>
          </a:stretch>
        </p:blipFill>
        <p:spPr>
          <a:xfrm>
            <a:off x="217850" y="1174079"/>
            <a:ext cx="4211735" cy="1713248"/>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45173D53-7A4E-464D-9D86-30147B3A989B}"/>
              </a:ext>
            </a:extLst>
          </p:cNvPr>
          <p:cNvPicPr>
            <a:picLocks noChangeAspect="1"/>
          </p:cNvPicPr>
          <p:nvPr/>
        </p:nvPicPr>
        <p:blipFill>
          <a:blip r:embed="rId5"/>
          <a:stretch>
            <a:fillRect/>
          </a:stretch>
        </p:blipFill>
        <p:spPr>
          <a:xfrm>
            <a:off x="4138341" y="2241157"/>
            <a:ext cx="4787809" cy="117822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291522" y="2252181"/>
            <a:ext cx="4568102" cy="2745036"/>
            <a:chOff x="1291522" y="2252181"/>
            <a:chExt cx="4568102" cy="274503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163482" y="2252181"/>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223138" y="2696513"/>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291522" y="4329216"/>
              <a:ext cx="3749859" cy="668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400" dirty="0"/>
                <a:t>Over two thousand years ago, Britain was invaded by the Romans.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5" name="Picture 4">
            <a:extLst>
              <a:ext uri="{FF2B5EF4-FFF2-40B4-BE49-F238E27FC236}">
                <a16:creationId xmlns:a16="http://schemas.microsoft.com/office/drawing/2014/main" id="{711C42A7-E2DA-5F4C-B374-CCD73F8E540F}"/>
              </a:ext>
            </a:extLst>
          </p:cNvPr>
          <p:cNvPicPr>
            <a:picLocks noChangeAspect="1"/>
          </p:cNvPicPr>
          <p:nvPr/>
        </p:nvPicPr>
        <p:blipFill>
          <a:blip r:embed="rId3"/>
          <a:stretch>
            <a:fillRect/>
          </a:stretch>
        </p:blipFill>
        <p:spPr>
          <a:xfrm>
            <a:off x="217850" y="1758463"/>
            <a:ext cx="4187508" cy="1857838"/>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68FB1DD0-C0A6-3948-92F2-B80038008155}"/>
              </a:ext>
            </a:extLst>
          </p:cNvPr>
          <p:cNvPicPr>
            <a:picLocks noChangeAspect="1"/>
          </p:cNvPicPr>
          <p:nvPr/>
        </p:nvPicPr>
        <p:blipFill>
          <a:blip r:embed="rId4"/>
          <a:stretch>
            <a:fillRect/>
          </a:stretch>
        </p:blipFill>
        <p:spPr>
          <a:xfrm>
            <a:off x="4989156" y="2348059"/>
            <a:ext cx="2722454" cy="23151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2638</Words>
  <Application>Microsoft Office PowerPoint</Application>
  <PresentationFormat>On-screen Show (16:9)</PresentationFormat>
  <Paragraphs>268</Paragraphs>
  <Slides>27</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Cambria Math</vt:lpstr>
      <vt:lpstr>Arial</vt:lpstr>
      <vt:lpstr>Century Gothic</vt:lpstr>
      <vt:lpstr>Nunito</vt:lpstr>
      <vt:lpstr>Nunito Sans Light</vt:lpstr>
      <vt:lpstr>Nunito Sans SemiBold</vt:lpstr>
      <vt:lpstr>Wingdings</vt:lpstr>
      <vt:lpstr>TSL</vt:lpstr>
      <vt:lpstr>          Year 6 SATs 2024  Presentation for Parents &amp; Carers</vt:lpstr>
      <vt:lpstr>What are the SATs? </vt:lpstr>
      <vt:lpstr>When and how the SATs are completed?</vt:lpstr>
      <vt:lpstr>Specific arrangements for SATs</vt:lpstr>
      <vt:lpstr>The results</vt:lpstr>
      <vt:lpstr>Grammar, Punctuation and Spelling: Monday 13th May</vt:lpstr>
      <vt:lpstr>Grammar, Punctuation and Spelling: Paper 1 (GPS)</vt:lpstr>
      <vt:lpstr>Grammar, Punctuation and Spelling: Paper 1 (GPS)</vt:lpstr>
      <vt:lpstr>Grammar, Punctuation and Spelling: Paper 2 (spelling)</vt:lpstr>
      <vt:lpstr>Reading: Tuesday 14th May </vt:lpstr>
      <vt:lpstr>Reading </vt:lpstr>
      <vt:lpstr>Reading </vt:lpstr>
      <vt:lpstr>Reading </vt:lpstr>
      <vt:lpstr>Reading </vt:lpstr>
      <vt:lpstr>Maths: Wednesday 15th May and Thursday 16th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Advice for Year 6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Louise Dembowicz</dc:creator>
  <cp:lastModifiedBy>Kathryn Jolles</cp:lastModifiedBy>
  <cp:revision>18</cp:revision>
  <dcterms:modified xsi:type="dcterms:W3CDTF">2024-01-30T12:57:10Z</dcterms:modified>
</cp:coreProperties>
</file>