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82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8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1371-AABC-4358-8820-A073ADABFA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D840A72-3879-49E1-8436-7B5DA02C93A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Uidm704P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94" y="742337"/>
            <a:ext cx="11212643" cy="2541431"/>
          </a:xfrm>
        </p:spPr>
        <p:txBody>
          <a:bodyPr>
            <a:noAutofit/>
          </a:bodyPr>
          <a:lstStyle/>
          <a:p>
            <a:pPr algn="ctr"/>
            <a:r>
              <a:rPr lang="en-GB" sz="4800" b="1" cap="none" dirty="0" smtClean="0">
                <a:latin typeface="Letter-join No-Lead 16" panose="02000505000000020003" pitchFamily="50" charset="0"/>
              </a:rPr>
              <a:t>Year 4</a:t>
            </a:r>
            <a:r>
              <a:rPr lang="en-GB" sz="4800" cap="none" dirty="0" smtClean="0">
                <a:latin typeface="Letter-join No-Lead 16" panose="02000505000000020003" pitchFamily="50" charset="0"/>
              </a:rPr>
              <a:t/>
            </a:r>
            <a:br>
              <a:rPr lang="en-GB" sz="4800" cap="none" dirty="0" smtClean="0">
                <a:latin typeface="Letter-join No-Lead 16" panose="02000505000000020003" pitchFamily="50" charset="0"/>
              </a:rPr>
            </a:br>
            <a:r>
              <a:rPr lang="en-GB" sz="4800" cap="none" dirty="0" smtClean="0">
                <a:latin typeface="Letter-join No-Lead 16" panose="02000505000000020003" pitchFamily="50" charset="0"/>
              </a:rPr>
              <a:t>Multiplication </a:t>
            </a:r>
            <a:r>
              <a:rPr lang="en-GB" sz="4800" cap="none" dirty="0">
                <a:latin typeface="Letter-join No-Lead 16" panose="02000505000000020003" pitchFamily="50" charset="0"/>
              </a:rPr>
              <a:t>T</a:t>
            </a:r>
            <a:r>
              <a:rPr lang="en-GB" sz="4800" cap="none" dirty="0" smtClean="0">
                <a:latin typeface="Letter-join No-Lead 16" panose="02000505000000020003" pitchFamily="50" charset="0"/>
              </a:rPr>
              <a:t>imes Table</a:t>
            </a:r>
            <a:r>
              <a:rPr lang="en-GB" sz="4800" cap="none" dirty="0">
                <a:latin typeface="Letter-join No-Lead 16" panose="02000505000000020003" pitchFamily="50" charset="0"/>
              </a:rPr>
              <a:t> </a:t>
            </a:r>
            <a:r>
              <a:rPr lang="en-GB" sz="4800" cap="none" dirty="0" smtClean="0">
                <a:latin typeface="Letter-join No-Lead 16" panose="02000505000000020003" pitchFamily="50" charset="0"/>
              </a:rPr>
              <a:t>Check</a:t>
            </a:r>
            <a:endParaRPr lang="en-GB" sz="48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325" y="3801026"/>
            <a:ext cx="7601382" cy="97762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Letter-join No-Lead 16" panose="02000505000000020003" pitchFamily="50" charset="0"/>
              </a:rPr>
              <a:t>29</a:t>
            </a:r>
            <a:r>
              <a:rPr lang="en-GB" sz="2400" baseline="30000" dirty="0" smtClean="0">
                <a:latin typeface="Letter-join No-Lead 16" panose="02000505000000020003" pitchFamily="50" charset="0"/>
              </a:rPr>
              <a:t>th</a:t>
            </a:r>
            <a:r>
              <a:rPr lang="en-GB" sz="2400" dirty="0" smtClean="0">
                <a:latin typeface="Letter-join No-Lead 16" panose="02000505000000020003" pitchFamily="50" charset="0"/>
              </a:rPr>
              <a:t> January 2024</a:t>
            </a:r>
            <a:endParaRPr lang="en-GB" sz="2400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>
                <a:latin typeface="Letter-join No-Lead 16" panose="02000505000000020003" pitchFamily="50" charset="0"/>
              </a:rPr>
              <a:t>What will be in the check?</a:t>
            </a:r>
            <a:endParaRPr lang="en-GB" sz="48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943207"/>
            <a:ext cx="10011245" cy="345061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Letter-join No-Lead 16" panose="02000505000000020003" pitchFamily="50" charset="0"/>
              </a:rPr>
              <a:t>There </a:t>
            </a:r>
            <a:r>
              <a:rPr lang="en-GB" sz="2400" dirty="0">
                <a:latin typeface="Letter-join No-Lead 16" panose="02000505000000020003" pitchFamily="50" charset="0"/>
              </a:rPr>
              <a:t>will always be questions from the </a:t>
            </a:r>
            <a:r>
              <a:rPr lang="en-GB" sz="2400" dirty="0" smtClean="0">
                <a:latin typeface="Letter-join No-Lead 16" panose="02000505000000020003" pitchFamily="50" charset="0"/>
              </a:rPr>
              <a:t>3, 4</a:t>
            </a:r>
            <a:r>
              <a:rPr lang="en-GB" sz="2400" dirty="0">
                <a:latin typeface="Letter-join No-Lead 16" panose="02000505000000020003" pitchFamily="50" charset="0"/>
              </a:rPr>
              <a:t>, 5, 6, 7, 8, 9, 11 and 12 </a:t>
            </a:r>
            <a:r>
              <a:rPr lang="en-GB" sz="2400" dirty="0" smtClean="0">
                <a:latin typeface="Letter-join No-Lead 16" panose="02000505000000020003" pitchFamily="50" charset="0"/>
              </a:rPr>
              <a:t>multiplication tables </a:t>
            </a:r>
            <a:r>
              <a:rPr lang="en-GB" sz="2400" dirty="0">
                <a:latin typeface="Letter-join No-Lead 16" panose="02000505000000020003" pitchFamily="50" charset="0"/>
              </a:rPr>
              <a:t>in each check.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There </a:t>
            </a:r>
            <a:r>
              <a:rPr lang="en-GB" sz="2400" dirty="0">
                <a:latin typeface="Letter-join No-Lead 16" panose="02000505000000020003" pitchFamily="50" charset="0"/>
              </a:rPr>
              <a:t>will be no questions from the 1 </a:t>
            </a:r>
            <a:r>
              <a:rPr lang="en-GB" sz="2400" dirty="0" smtClean="0">
                <a:latin typeface="Letter-join No-Lead 16" panose="02000505000000020003" pitchFamily="50" charset="0"/>
              </a:rPr>
              <a:t>times table </a:t>
            </a:r>
            <a:r>
              <a:rPr lang="en-GB" sz="2400" dirty="0">
                <a:latin typeface="Letter-join No-Lead 16" panose="02000505000000020003" pitchFamily="50" charset="0"/>
              </a:rPr>
              <a:t>(i.e. 1 x 8 or 8 x 1).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 </a:t>
            </a:r>
            <a:r>
              <a:rPr lang="en-GB" sz="2400" dirty="0">
                <a:latin typeface="Letter-join No-Lead 16" panose="02000505000000020003" pitchFamily="50" charset="0"/>
              </a:rPr>
              <a:t>6, 7, 8, 9 and 12 times tables are </a:t>
            </a:r>
            <a:r>
              <a:rPr lang="en-GB" sz="2400" dirty="0" smtClean="0">
                <a:latin typeface="Letter-join No-Lead 16" panose="02000505000000020003" pitchFamily="50" charset="0"/>
              </a:rPr>
              <a:t>more likely </a:t>
            </a:r>
            <a:r>
              <a:rPr lang="en-GB" sz="2400" dirty="0">
                <a:latin typeface="Letter-join No-Lead 16" panose="02000505000000020003" pitchFamily="50" charset="0"/>
              </a:rPr>
              <a:t>to be asked.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There </a:t>
            </a:r>
            <a:r>
              <a:rPr lang="en-GB" sz="2400" dirty="0">
                <a:latin typeface="Letter-join No-Lead 16" panose="02000505000000020003" pitchFamily="50" charset="0"/>
              </a:rPr>
              <a:t>will only be a maximum of </a:t>
            </a:r>
            <a:r>
              <a:rPr lang="en-GB" sz="2400" dirty="0" smtClean="0">
                <a:latin typeface="Letter-join No-Lead 16" panose="02000505000000020003" pitchFamily="50" charset="0"/>
              </a:rPr>
              <a:t>7 questions </a:t>
            </a:r>
            <a:r>
              <a:rPr lang="en-GB" sz="2400" dirty="0">
                <a:latin typeface="Letter-join No-Lead 16" panose="02000505000000020003" pitchFamily="50" charset="0"/>
              </a:rPr>
              <a:t>from the 2, 5 and 10 </a:t>
            </a:r>
            <a:r>
              <a:rPr lang="en-GB" sz="2400" dirty="0" smtClean="0">
                <a:latin typeface="Letter-join No-Lead 16" panose="02000505000000020003" pitchFamily="50" charset="0"/>
              </a:rPr>
              <a:t>times tables</a:t>
            </a:r>
            <a:r>
              <a:rPr lang="en-GB" sz="2400" dirty="0">
                <a:latin typeface="Letter-join No-Lead 16" panose="02000505000000020003" pitchFamily="50" charset="0"/>
              </a:rPr>
              <a:t>.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Reversal </a:t>
            </a:r>
            <a:r>
              <a:rPr lang="en-GB" sz="2400" dirty="0">
                <a:latin typeface="Letter-join No-Lead 16" panose="02000505000000020003" pitchFamily="50" charset="0"/>
              </a:rPr>
              <a:t>of questions will not feature in </a:t>
            </a:r>
            <a:r>
              <a:rPr lang="en-GB" sz="2400" dirty="0" smtClean="0">
                <a:latin typeface="Letter-join No-Lead 16" panose="02000505000000020003" pitchFamily="50" charset="0"/>
              </a:rPr>
              <a:t>the same </a:t>
            </a:r>
            <a:r>
              <a:rPr lang="en-GB" sz="2400" dirty="0">
                <a:latin typeface="Letter-join No-Lead 16" panose="02000505000000020003" pitchFamily="50" charset="0"/>
              </a:rPr>
              <a:t>check for example 8 x 6 = 6 x 8</a:t>
            </a:r>
          </a:p>
        </p:txBody>
      </p:sp>
    </p:spTree>
    <p:extLst>
      <p:ext uri="{BB962C8B-B14F-4D97-AF65-F5344CB8AC3E}">
        <p14:creationId xmlns:p14="http://schemas.microsoft.com/office/powerpoint/2010/main" val="2695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Letter-join No-Lead 16" panose="02000505000000020003" pitchFamily="50" charset="0"/>
              </a:rPr>
              <a:t>Please note</a:t>
            </a:r>
            <a:endParaRPr lang="en-GB" sz="4800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>
                <a:latin typeface="Letter-join No-Lead 16" panose="02000505000000020003" pitchFamily="50" charset="0"/>
              </a:rPr>
              <a:t>There will be 3 </a:t>
            </a:r>
            <a:r>
              <a:rPr lang="en-GB" sz="4800" dirty="0" smtClean="0">
                <a:latin typeface="Letter-join No-Lead 16" panose="02000505000000020003" pitchFamily="50" charset="0"/>
              </a:rPr>
              <a:t>practise questions </a:t>
            </a:r>
            <a:r>
              <a:rPr lang="en-GB" sz="4800" dirty="0">
                <a:latin typeface="Letter-join No-Lead 16" panose="02000505000000020003" pitchFamily="50" charset="0"/>
              </a:rPr>
              <a:t>that will help </a:t>
            </a:r>
            <a:r>
              <a:rPr lang="en-GB" sz="4800" dirty="0" smtClean="0">
                <a:latin typeface="Letter-join No-Lead 16" panose="02000505000000020003" pitchFamily="50" charset="0"/>
              </a:rPr>
              <a:t>the children </a:t>
            </a:r>
            <a:r>
              <a:rPr lang="en-GB" sz="4800" dirty="0">
                <a:latin typeface="Letter-join No-Lead 16" panose="02000505000000020003" pitchFamily="50" charset="0"/>
              </a:rPr>
              <a:t>to become </a:t>
            </a:r>
            <a:r>
              <a:rPr lang="en-GB" sz="4800" dirty="0" smtClean="0">
                <a:latin typeface="Letter-join No-Lead 16" panose="02000505000000020003" pitchFamily="50" charset="0"/>
              </a:rPr>
              <a:t>familiar with </a:t>
            </a:r>
            <a:r>
              <a:rPr lang="en-GB" sz="4800" dirty="0">
                <a:latin typeface="Letter-join No-Lead 16" panose="02000505000000020003" pitchFamily="50" charset="0"/>
              </a:rPr>
              <a:t>the timings and </a:t>
            </a:r>
            <a:r>
              <a:rPr lang="en-GB" sz="4800" dirty="0" smtClean="0">
                <a:latin typeface="Letter-join No-Lead 16" panose="02000505000000020003" pitchFamily="50" charset="0"/>
              </a:rPr>
              <a:t>the layout </a:t>
            </a:r>
            <a:r>
              <a:rPr lang="en-GB" sz="4800" dirty="0">
                <a:latin typeface="Letter-join No-Lead 16" panose="02000505000000020003" pitchFamily="50" charset="0"/>
              </a:rPr>
              <a:t>of the check.</a:t>
            </a:r>
          </a:p>
        </p:txBody>
      </p:sp>
    </p:spTree>
    <p:extLst>
      <p:ext uri="{BB962C8B-B14F-4D97-AF65-F5344CB8AC3E}">
        <p14:creationId xmlns:p14="http://schemas.microsoft.com/office/powerpoint/2010/main" val="8810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73" y="804519"/>
            <a:ext cx="10218986" cy="1049235"/>
          </a:xfrm>
        </p:spPr>
        <p:txBody>
          <a:bodyPr>
            <a:noAutofit/>
          </a:bodyPr>
          <a:lstStyle/>
          <a:p>
            <a:r>
              <a:rPr lang="en-GB" sz="4000" cap="none" dirty="0" smtClean="0">
                <a:latin typeface="Letter-join No-Lead 16" panose="02000505000000020003" pitchFamily="50" charset="0"/>
              </a:rPr>
              <a:t>What if my child cannot access the check?</a:t>
            </a:r>
            <a:endParaRPr lang="en-GB" sz="40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75" y="1963085"/>
            <a:ext cx="11400182" cy="345061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Letter-join No-Lead 16" panose="02000505000000020003" pitchFamily="50" charset="0"/>
              </a:rPr>
              <a:t>There are several access arrangements available for the check, these can </a:t>
            </a:r>
            <a:r>
              <a:rPr lang="en-GB" sz="2400" dirty="0" smtClean="0">
                <a:latin typeface="Letter-join No-Lead 16" panose="02000505000000020003" pitchFamily="50" charset="0"/>
              </a:rPr>
              <a:t>be used </a:t>
            </a:r>
            <a:r>
              <a:rPr lang="en-GB" sz="2400" dirty="0">
                <a:latin typeface="Letter-join No-Lead 16" panose="02000505000000020003" pitchFamily="50" charset="0"/>
              </a:rPr>
              <a:t>to support pupils with specific needs. Your </a:t>
            </a:r>
            <a:r>
              <a:rPr lang="en-GB" sz="2400" dirty="0" smtClean="0">
                <a:latin typeface="Letter-join No-Lead 16" panose="02000505000000020003" pitchFamily="50" charset="0"/>
              </a:rPr>
              <a:t>child’s teacher </a:t>
            </a:r>
            <a:r>
              <a:rPr lang="en-GB" sz="2400" dirty="0">
                <a:latin typeface="Letter-join No-Lead 16" panose="02000505000000020003" pitchFamily="50" charset="0"/>
              </a:rPr>
              <a:t>will ensure </a:t>
            </a:r>
            <a:r>
              <a:rPr lang="en-GB" sz="2400" dirty="0" smtClean="0">
                <a:latin typeface="Letter-join No-Lead 16" panose="02000505000000020003" pitchFamily="50" charset="0"/>
              </a:rPr>
              <a:t>that the </a:t>
            </a:r>
            <a:r>
              <a:rPr lang="en-GB" sz="2400" dirty="0">
                <a:latin typeface="Letter-join No-Lead 16" panose="02000505000000020003" pitchFamily="50" charset="0"/>
              </a:rPr>
              <a:t>access arrangements are appropriate for your child before they take </a:t>
            </a:r>
            <a:r>
              <a:rPr lang="en-GB" sz="2400" dirty="0" smtClean="0">
                <a:latin typeface="Letter-join No-Lead 16" panose="02000505000000020003" pitchFamily="50" charset="0"/>
              </a:rPr>
              <a:t>the check </a:t>
            </a:r>
            <a:r>
              <a:rPr lang="en-GB" sz="2400" dirty="0">
                <a:latin typeface="Letter-join No-Lead 16" panose="02000505000000020003" pitchFamily="50" charset="0"/>
              </a:rPr>
              <a:t>in June.</a:t>
            </a:r>
          </a:p>
          <a:p>
            <a:r>
              <a:rPr lang="en-GB" sz="2400" dirty="0">
                <a:latin typeface="Letter-join No-Lead 16" panose="02000505000000020003" pitchFamily="50" charset="0"/>
              </a:rPr>
              <a:t>The check has been designed so that it is inclusive and accessible to as </a:t>
            </a:r>
            <a:r>
              <a:rPr lang="en-GB" sz="2400" dirty="0" smtClean="0">
                <a:latin typeface="Letter-join No-Lead 16" panose="02000505000000020003" pitchFamily="50" charset="0"/>
              </a:rPr>
              <a:t>many children </a:t>
            </a:r>
            <a:r>
              <a:rPr lang="en-GB" sz="2400" dirty="0">
                <a:latin typeface="Letter-join No-Lead 16" panose="02000505000000020003" pitchFamily="50" charset="0"/>
              </a:rPr>
              <a:t>as </a:t>
            </a:r>
            <a:r>
              <a:rPr lang="en-GB" sz="2400" dirty="0" smtClean="0">
                <a:latin typeface="Letter-join No-Lead 16" panose="02000505000000020003" pitchFamily="50" charset="0"/>
              </a:rPr>
              <a:t>possible, including </a:t>
            </a:r>
            <a:r>
              <a:rPr lang="en-GB" sz="2400" dirty="0">
                <a:latin typeface="Letter-join No-Lead 16" panose="02000505000000020003" pitchFamily="50" charset="0"/>
              </a:rPr>
              <a:t>those with special educational needs or </a:t>
            </a:r>
            <a:r>
              <a:rPr lang="en-GB" sz="2400" dirty="0" smtClean="0">
                <a:latin typeface="Letter-join No-Lead 16" panose="02000505000000020003" pitchFamily="50" charset="0"/>
              </a:rPr>
              <a:t>disability (SEND</a:t>
            </a:r>
            <a:r>
              <a:rPr lang="en-GB" sz="2400" dirty="0">
                <a:latin typeface="Letter-join No-Lead 16" panose="02000505000000020003" pitchFamily="50" charset="0"/>
              </a:rPr>
              <a:t>) or English as an additional language (EAL). However, there may be </a:t>
            </a:r>
            <a:r>
              <a:rPr lang="en-GB" sz="2400" dirty="0" smtClean="0">
                <a:latin typeface="Letter-join No-Lead 16" panose="02000505000000020003" pitchFamily="50" charset="0"/>
              </a:rPr>
              <a:t>some circumstances </a:t>
            </a:r>
            <a:r>
              <a:rPr lang="en-GB" sz="2400" dirty="0">
                <a:latin typeface="Letter-join No-Lead 16" panose="02000505000000020003" pitchFamily="50" charset="0"/>
              </a:rPr>
              <a:t>in which it will not be appropriate for a pupil to take the </a:t>
            </a:r>
            <a:r>
              <a:rPr lang="en-GB" sz="2400" dirty="0" smtClean="0">
                <a:latin typeface="Letter-join No-Lead 16" panose="02000505000000020003" pitchFamily="50" charset="0"/>
              </a:rPr>
              <a:t>check, even </a:t>
            </a:r>
            <a:r>
              <a:rPr lang="en-GB" sz="2400" dirty="0">
                <a:latin typeface="Letter-join No-Lead 16" panose="02000505000000020003" pitchFamily="50" charset="0"/>
              </a:rPr>
              <a:t>when using suitable access arrangements. If you have any concerns </a:t>
            </a:r>
            <a:r>
              <a:rPr lang="en-GB" sz="2400" dirty="0" smtClean="0">
                <a:latin typeface="Letter-join No-Lead 16" panose="02000505000000020003" pitchFamily="50" charset="0"/>
              </a:rPr>
              <a:t>about your </a:t>
            </a:r>
            <a:r>
              <a:rPr lang="en-GB" sz="2400" dirty="0">
                <a:latin typeface="Letter-join No-Lead 16" panose="02000505000000020003" pitchFamily="50" charset="0"/>
              </a:rPr>
              <a:t>child accessing the check, we will be able to advise you on the </a:t>
            </a:r>
            <a:r>
              <a:rPr lang="en-GB" sz="2400" dirty="0" smtClean="0">
                <a:latin typeface="Letter-join No-Lead 16" panose="02000505000000020003" pitchFamily="50" charset="0"/>
              </a:rPr>
              <a:t>actions available.</a:t>
            </a:r>
            <a:endParaRPr lang="en-GB" sz="2400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45" y="1917515"/>
            <a:ext cx="10419520" cy="1084102"/>
          </a:xfrm>
        </p:spPr>
        <p:txBody>
          <a:bodyPr>
            <a:noAutofit/>
          </a:bodyPr>
          <a:lstStyle/>
          <a:p>
            <a:r>
              <a:rPr lang="en-GB" sz="3600" u="sng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Teaching times tables facts first:</a:t>
            </a: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/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-Counting and looking for patterns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-Multiplication is commutative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-Multiplication is the inverse of division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-Number families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-Use of different representations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-Concrete manipulatives such as counters or multilink cubes</a:t>
            </a:r>
            <a:b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</a:br>
            <a:r>
              <a:rPr lang="en-GB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-Pictorial representations such as arrays</a:t>
            </a:r>
            <a:endParaRPr lang="en-GB" cap="none" dirty="0">
              <a:latin typeface="Letter-join No-Lead 16" panose="02000505000000020003" pitchFamily="50" charset="0"/>
              <a:cs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66568" y="97761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cap="none" dirty="0" smtClean="0">
                <a:latin typeface="Letter-join No-Lead 16" panose="02000505000000020003" pitchFamily="50" charset="0"/>
                <a:cs typeface="Calibri Light" panose="020F0302020204030204" pitchFamily="34" charset="0"/>
              </a:rPr>
              <a:t>What happens before the check?</a:t>
            </a:r>
            <a:endParaRPr lang="en-GB" sz="4800" cap="none" dirty="0">
              <a:latin typeface="Letter-join No-Lead 16" panose="02000505000000020003" pitchFamily="50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2879" y="1318602"/>
            <a:ext cx="10329296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cap="none" dirty="0" smtClean="0">
                <a:latin typeface="Letter-join No-Lead 16" panose="02000505000000020003" pitchFamily="50" charset="0"/>
              </a:rPr>
              <a:t>How are we helping the children to learn facts in school?</a:t>
            </a:r>
            <a:endParaRPr lang="en-GB" sz="8000" cap="none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9434" y="626166"/>
            <a:ext cx="9955558" cy="532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Letter-join No-Lead 16" panose="02000505000000020003" pitchFamily="50" charset="0"/>
              </a:rPr>
              <a:t>Counting and looking for patterns</a:t>
            </a:r>
          </a:p>
          <a:p>
            <a:pPr marL="0" indent="0">
              <a:buNone/>
            </a:pPr>
            <a:r>
              <a:rPr lang="en-GB" sz="3600" dirty="0">
                <a:latin typeface="Letter-join No-Lead 16" panose="02000505000000020003" pitchFamily="50" charset="0"/>
              </a:rPr>
              <a:t>E.g. Counting in 2s: 2, 4, 6, 8, 10…</a:t>
            </a:r>
          </a:p>
          <a:p>
            <a:pPr marL="0" indent="0">
              <a:buNone/>
            </a:pPr>
            <a:r>
              <a:rPr lang="en-GB" sz="3600" dirty="0">
                <a:latin typeface="Letter-join No-Lead 16" panose="02000505000000020003" pitchFamily="50" charset="0"/>
              </a:rPr>
              <a:t>When they are confident, they can look for patterns</a:t>
            </a:r>
          </a:p>
          <a:p>
            <a:pPr marL="0" indent="0">
              <a:buNone/>
            </a:pPr>
            <a:r>
              <a:rPr lang="en-GB" sz="3600" dirty="0">
                <a:latin typeface="Letter-join No-Lead 16" panose="02000505000000020003" pitchFamily="50" charset="0"/>
              </a:rPr>
              <a:t>E.g. 4 x 8 is the same as 4 x 4, doubled</a:t>
            </a:r>
          </a:p>
          <a:p>
            <a:pPr marL="0" indent="0">
              <a:buNone/>
            </a:pPr>
            <a:r>
              <a:rPr lang="en-GB" sz="3600" dirty="0">
                <a:latin typeface="Letter-join No-Lead 16" panose="02000505000000020003" pitchFamily="50" charset="0"/>
                <a:hlinkClick r:id="rId2"/>
              </a:rPr>
              <a:t>https://</a:t>
            </a:r>
            <a:r>
              <a:rPr lang="en-GB" sz="3600" dirty="0" smtClean="0">
                <a:latin typeface="Letter-join No-Lead 16" panose="02000505000000020003" pitchFamily="50" charset="0"/>
                <a:hlinkClick r:id="rId2"/>
              </a:rPr>
              <a:t>www.youtube.com/watch?v=aoUidm704PU</a:t>
            </a:r>
            <a:endParaRPr lang="en-GB" sz="3600" dirty="0" smtClean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2593" y="376168"/>
            <a:ext cx="8513234" cy="344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Letter-join No-Lead 16" panose="02000505000000020003" pitchFamily="50" charset="0"/>
              </a:rPr>
              <a:t>Multiplication is commutative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E.g. 3 x 2 is the same as 2 x 3.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Children need to understand </a:t>
            </a:r>
            <a:r>
              <a:rPr lang="en-GB" sz="3200" dirty="0" smtClean="0">
                <a:latin typeface="Letter-join No-Lead 16" panose="02000505000000020003" pitchFamily="50" charset="0"/>
              </a:rPr>
              <a:t>that multiplication </a:t>
            </a:r>
            <a:r>
              <a:rPr lang="en-GB" sz="3200" dirty="0">
                <a:latin typeface="Letter-join No-Lead 16" panose="02000505000000020003" pitchFamily="50" charset="0"/>
              </a:rPr>
              <a:t>can be completed in any order </a:t>
            </a:r>
            <a:r>
              <a:rPr lang="en-GB" sz="3200" dirty="0" smtClean="0">
                <a:latin typeface="Letter-join No-Lead 16" panose="02000505000000020003" pitchFamily="50" charset="0"/>
              </a:rPr>
              <a:t>to produce </a:t>
            </a:r>
            <a:r>
              <a:rPr lang="en-GB" sz="3200" dirty="0">
                <a:latin typeface="Letter-join No-Lead 16" panose="02000505000000020003" pitchFamily="50" charset="0"/>
              </a:rPr>
              <a:t>the same answer.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Sometimes this link needs to be </a:t>
            </a:r>
            <a:r>
              <a:rPr lang="en-GB" sz="3200" dirty="0" smtClean="0">
                <a:latin typeface="Letter-join No-Lead 16" panose="02000505000000020003" pitchFamily="50" charset="0"/>
              </a:rPr>
              <a:t>made explicit.</a:t>
            </a:r>
            <a:endParaRPr lang="en-GB" sz="3200" dirty="0">
              <a:latin typeface="Letter-join No-Lead 1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27" y="2745445"/>
            <a:ext cx="3219718" cy="2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29" y="515317"/>
            <a:ext cx="9604375" cy="344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u="sng" dirty="0" smtClean="0">
                <a:latin typeface="Letter-join No-Lead 16" panose="02000505000000020003" pitchFamily="50" charset="0"/>
              </a:rPr>
              <a:t>Multiplication is the inverse of division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20 ÷ 5 = 4 can be worked out because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5 x 4 = 20.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Using pictorial representations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(Such as arrays) is useful here for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Children to see the link between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Multiplication and division.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04" y="2015732"/>
            <a:ext cx="4835257" cy="36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625" y="763795"/>
            <a:ext cx="10631418" cy="5656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Letter-join No-Lead 16" panose="02000505000000020003" pitchFamily="50" charset="0"/>
              </a:rPr>
              <a:t>Using known facts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By using known facts from ‘</a:t>
            </a:r>
            <a:r>
              <a:rPr lang="en-GB" sz="3200" dirty="0" smtClean="0">
                <a:latin typeface="Letter-join No-Lead 16" panose="02000505000000020003" pitchFamily="50" charset="0"/>
              </a:rPr>
              <a:t>easier’ times </a:t>
            </a:r>
            <a:r>
              <a:rPr lang="en-GB" sz="3200" dirty="0">
                <a:latin typeface="Letter-join No-Lead 16" panose="02000505000000020003" pitchFamily="50" charset="0"/>
              </a:rPr>
              <a:t>tables, children should be able </a:t>
            </a:r>
            <a:r>
              <a:rPr lang="en-GB" sz="3200" dirty="0" smtClean="0">
                <a:latin typeface="Letter-join No-Lead 16" panose="02000505000000020003" pitchFamily="50" charset="0"/>
              </a:rPr>
              <a:t>to find </a:t>
            </a:r>
            <a:r>
              <a:rPr lang="en-GB" sz="3200" dirty="0">
                <a:latin typeface="Letter-join No-Lead 16" panose="02000505000000020003" pitchFamily="50" charset="0"/>
              </a:rPr>
              <a:t>answers with increasing </a:t>
            </a:r>
            <a:r>
              <a:rPr lang="en-GB" sz="3200" dirty="0" smtClean="0">
                <a:latin typeface="Letter-join No-Lead 16" panose="02000505000000020003" pitchFamily="50" charset="0"/>
              </a:rPr>
              <a:t>speed.</a:t>
            </a:r>
            <a:endParaRPr lang="en-GB" sz="3200" dirty="0">
              <a:latin typeface="Letter-join No-Lead 16" panose="02000505000000020003" pitchFamily="50" charset="0"/>
            </a:endParaRPr>
          </a:p>
          <a:p>
            <a:r>
              <a:rPr lang="en-GB" sz="3200" dirty="0">
                <a:latin typeface="Letter-join No-Lead 16" panose="02000505000000020003" pitchFamily="50" charset="0"/>
              </a:rPr>
              <a:t>7 x 12 = ?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I know 7 x 11 = 77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Therefore, 77 + 7 = </a:t>
            </a:r>
            <a:r>
              <a:rPr lang="en-GB" sz="3200" dirty="0" smtClean="0">
                <a:latin typeface="Letter-join No-Lead 16" panose="02000505000000020003" pitchFamily="50" charset="0"/>
              </a:rPr>
              <a:t>84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355" y="227081"/>
            <a:ext cx="12009645" cy="5517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Letter-join No-Lead 16" panose="02000505000000020003" pitchFamily="50" charset="0"/>
              </a:rPr>
              <a:t>Number families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4 x 5 = </a:t>
            </a:r>
            <a:r>
              <a:rPr lang="en-GB" sz="3200" dirty="0" smtClean="0">
                <a:latin typeface="Letter-join No-Lead 16" panose="02000505000000020003" pitchFamily="50" charset="0"/>
              </a:rPr>
              <a:t>20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5 </a:t>
            </a:r>
            <a:r>
              <a:rPr lang="en-GB" sz="3200" dirty="0">
                <a:latin typeface="Letter-join No-Lead 16" panose="02000505000000020003" pitchFamily="50" charset="0"/>
              </a:rPr>
              <a:t>x 4 = </a:t>
            </a:r>
            <a:r>
              <a:rPr lang="en-GB" sz="3200" dirty="0" smtClean="0">
                <a:latin typeface="Letter-join No-Lead 16" panose="02000505000000020003" pitchFamily="50" charset="0"/>
              </a:rPr>
              <a:t>20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20 </a:t>
            </a:r>
            <a:r>
              <a:rPr lang="en-GB" sz="3200" dirty="0">
                <a:latin typeface="Letter-join No-Lead 16" panose="02000505000000020003" pitchFamily="50" charset="0"/>
              </a:rPr>
              <a:t>÷ 5 = </a:t>
            </a:r>
            <a:r>
              <a:rPr lang="en-GB" sz="3200" dirty="0" smtClean="0">
                <a:latin typeface="Letter-join No-Lead 16" panose="02000505000000020003" pitchFamily="50" charset="0"/>
              </a:rPr>
              <a:t>4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20 ÷4 </a:t>
            </a:r>
            <a:r>
              <a:rPr lang="en-GB" sz="3200" dirty="0">
                <a:latin typeface="Letter-join No-Lead 16" panose="02000505000000020003" pitchFamily="50" charset="0"/>
              </a:rPr>
              <a:t>= 5</a:t>
            </a:r>
          </a:p>
          <a:p>
            <a:pPr marL="0" indent="0" algn="ctr">
              <a:buNone/>
            </a:pPr>
            <a:r>
              <a:rPr lang="en-GB" sz="3200" dirty="0">
                <a:latin typeface="Letter-join No-Lead 16" panose="02000505000000020003" pitchFamily="50" charset="0"/>
              </a:rPr>
              <a:t>Due to their </a:t>
            </a:r>
            <a:r>
              <a:rPr lang="en-GB" sz="3200" dirty="0" smtClean="0">
                <a:latin typeface="Letter-join No-Lead 16" panose="02000505000000020003" pitchFamily="50" charset="0"/>
              </a:rPr>
              <a:t>commutative understanding</a:t>
            </a:r>
            <a:r>
              <a:rPr lang="en-GB" sz="3200" dirty="0">
                <a:latin typeface="Letter-join No-Lead 16" panose="02000505000000020003" pitchFamily="50" charset="0"/>
              </a:rPr>
              <a:t>, children </a:t>
            </a:r>
            <a:r>
              <a:rPr lang="en-GB" sz="3200" dirty="0" smtClean="0">
                <a:latin typeface="Letter-join No-Lead 16" panose="02000505000000020003" pitchFamily="50" charset="0"/>
              </a:rPr>
              <a:t>should also </a:t>
            </a:r>
            <a:r>
              <a:rPr lang="en-GB" sz="3200" dirty="0">
                <a:latin typeface="Letter-join No-Lead 16" panose="02000505000000020003" pitchFamily="50" charset="0"/>
              </a:rPr>
              <a:t>be able to see whole </a:t>
            </a:r>
            <a:r>
              <a:rPr lang="en-GB" sz="3200" dirty="0" smtClean="0">
                <a:latin typeface="Letter-join No-Lead 16" panose="02000505000000020003" pitchFamily="50" charset="0"/>
              </a:rPr>
              <a:t>number families</a:t>
            </a:r>
            <a:r>
              <a:rPr lang="en-GB" sz="3200" dirty="0">
                <a:latin typeface="Letter-join No-Lead 16" panose="02000505000000020003" pitchFamily="50" charset="0"/>
              </a:rPr>
              <a:t>. For many children this </a:t>
            </a:r>
            <a:r>
              <a:rPr lang="en-GB" sz="3200" dirty="0" smtClean="0">
                <a:latin typeface="Letter-join No-Lead 16" panose="02000505000000020003" pitchFamily="50" charset="0"/>
              </a:rPr>
              <a:t>will need </a:t>
            </a:r>
            <a:r>
              <a:rPr lang="en-GB" sz="3200" dirty="0">
                <a:latin typeface="Letter-join No-Lead 16" panose="02000505000000020003" pitchFamily="50" charset="0"/>
              </a:rPr>
              <a:t>to be pointed out and </a:t>
            </a:r>
            <a:r>
              <a:rPr lang="en-GB" sz="3200" dirty="0" smtClean="0">
                <a:latin typeface="Letter-join No-Lead 16" panose="02000505000000020003" pitchFamily="50" charset="0"/>
              </a:rPr>
              <a:t>discussed.</a:t>
            </a:r>
            <a:endParaRPr lang="en-GB" sz="3200" dirty="0">
              <a:latin typeface="Letter-join No-Lead 1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27" y="467323"/>
            <a:ext cx="3176899" cy="29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>
                <a:latin typeface="Letter-join No-Lead 16" panose="02000505000000020003" pitchFamily="50" charset="0"/>
              </a:rPr>
              <a:t>We will be focusing on…</a:t>
            </a:r>
            <a:endParaRPr lang="en-GB" sz="48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1760"/>
            <a:ext cx="6032587" cy="345061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3200" dirty="0">
                <a:latin typeface="Letter-join No-Lead 16" panose="02000505000000020003" pitchFamily="50" charset="0"/>
              </a:rPr>
              <a:t>The purpose of the check</a:t>
            </a:r>
          </a:p>
          <a:p>
            <a:pPr>
              <a:buClrTx/>
            </a:pPr>
            <a:r>
              <a:rPr lang="en-GB" sz="3200" dirty="0">
                <a:latin typeface="Letter-join No-Lead 16" panose="02000505000000020003" pitchFamily="50" charset="0"/>
              </a:rPr>
              <a:t>When and how it will be carried out</a:t>
            </a:r>
          </a:p>
          <a:p>
            <a:pPr>
              <a:buClrTx/>
            </a:pPr>
            <a:r>
              <a:rPr lang="en-GB" sz="3200" dirty="0">
                <a:latin typeface="Letter-join No-Lead 16" panose="02000505000000020003" pitchFamily="50" charset="0"/>
              </a:rPr>
              <a:t>Arrangements for the check</a:t>
            </a:r>
          </a:p>
          <a:p>
            <a:pPr>
              <a:buClrTx/>
            </a:pPr>
            <a:r>
              <a:rPr lang="en-GB" sz="3200" dirty="0">
                <a:latin typeface="Letter-join No-Lead 16" panose="02000505000000020003" pitchFamily="50" charset="0"/>
              </a:rPr>
              <a:t>The content and structure of the </a:t>
            </a:r>
            <a:r>
              <a:rPr lang="en-GB" sz="3200" dirty="0" smtClean="0">
                <a:latin typeface="Letter-join No-Lead 16" panose="02000505000000020003" pitchFamily="50" charset="0"/>
              </a:rPr>
              <a:t>check</a:t>
            </a:r>
            <a:endParaRPr lang="en-GB" sz="3200" dirty="0">
              <a:latin typeface="Letter-join No-Lead 16" panose="020005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2587" y="194176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16" panose="02000505000000020003" pitchFamily="50" charset="0"/>
              </a:rPr>
              <a:t>What we are doing at school to help prepare </a:t>
            </a:r>
            <a:r>
              <a:rPr lang="en-GB" sz="3200" dirty="0" smtClean="0">
                <a:latin typeface="Letter-join No-Lead 16" panose="02000505000000020003" pitchFamily="50" charset="0"/>
              </a:rPr>
              <a:t>the children</a:t>
            </a:r>
            <a:endParaRPr lang="en-GB" sz="3200" dirty="0">
              <a:latin typeface="Letter-join No-Lead 16" panose="02000505000000020003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16" panose="02000505000000020003" pitchFamily="50" charset="0"/>
              </a:rPr>
              <a:t>How you can support your child at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16" panose="02000505000000020003" pitchFamily="50" charset="0"/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23394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3852" y="1718920"/>
            <a:ext cx="10567837" cy="3787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cap="none" dirty="0" smtClean="0">
                <a:latin typeface="Letter-join No-Lead 16" panose="02000505000000020003" pitchFamily="50" charset="0"/>
              </a:rPr>
              <a:t>How can I support my child at home?</a:t>
            </a:r>
            <a:endParaRPr lang="en-GB" sz="8800" cap="none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6877" y="515317"/>
            <a:ext cx="9604375" cy="34496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>
                <a:latin typeface="Letter-join No-Lead 16" panose="02000505000000020003" pitchFamily="50" charset="0"/>
              </a:rPr>
              <a:t>‘Online Maths Frame’</a:t>
            </a:r>
            <a:r>
              <a:rPr lang="en-GB" sz="3200" dirty="0">
                <a:latin typeface="Letter-join No-Lead 16" panose="02000505000000020003" pitchFamily="50" charset="0"/>
              </a:rPr>
              <a:t> </a:t>
            </a:r>
            <a:r>
              <a:rPr lang="en-GB" sz="3200" dirty="0" smtClean="0">
                <a:latin typeface="Letter-join No-Lead 16" panose="02000505000000020003" pitchFamily="50" charset="0"/>
              </a:rPr>
              <a:t>is a free </a:t>
            </a:r>
            <a:r>
              <a:rPr lang="en-GB" sz="3200" dirty="0">
                <a:latin typeface="Letter-join No-Lead 16" panose="02000505000000020003" pitchFamily="50" charset="0"/>
              </a:rPr>
              <a:t>resource that gives you </a:t>
            </a:r>
            <a:r>
              <a:rPr lang="en-GB" sz="3200" dirty="0" smtClean="0">
                <a:latin typeface="Letter-join No-Lead 16" panose="02000505000000020003" pitchFamily="50" charset="0"/>
              </a:rPr>
              <a:t>an indication </a:t>
            </a:r>
            <a:r>
              <a:rPr lang="en-GB" sz="3200" dirty="0">
                <a:latin typeface="Letter-join No-Lead 16" panose="02000505000000020003" pitchFamily="50" charset="0"/>
              </a:rPr>
              <a:t>at the speed at which </a:t>
            </a:r>
            <a:r>
              <a:rPr lang="en-GB" sz="3200" dirty="0" smtClean="0">
                <a:latin typeface="Letter-join No-Lead 16" panose="02000505000000020003" pitchFamily="50" charset="0"/>
              </a:rPr>
              <a:t>the questions </a:t>
            </a:r>
            <a:r>
              <a:rPr lang="en-GB" sz="3200" dirty="0">
                <a:latin typeface="Letter-join No-Lead 16" panose="02000505000000020003" pitchFamily="50" charset="0"/>
              </a:rPr>
              <a:t>are </a:t>
            </a:r>
            <a:r>
              <a:rPr lang="en-GB" sz="3200" dirty="0" smtClean="0">
                <a:latin typeface="Letter-join No-Lead 16" panose="02000505000000020003" pitchFamily="50" charset="0"/>
              </a:rPr>
              <a:t>asked.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00" y="2081887"/>
            <a:ext cx="6264552" cy="35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en-GB" sz="3600" cap="none" dirty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  <a:t>Online-Times Tables </a:t>
            </a:r>
            <a:r>
              <a:rPr lang="en-GB" sz="3600" cap="none" dirty="0" smtClean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  <a:t>Rock stars</a:t>
            </a:r>
            <a:r>
              <a:rPr lang="en-GB" sz="3600" cap="none" dirty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  <a:t/>
            </a:r>
            <a:br>
              <a:rPr lang="en-GB" sz="3600" cap="none" dirty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</a:br>
            <a:endParaRPr lang="en-GB" sz="4800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63" y="2426188"/>
            <a:ext cx="6567797" cy="345061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Letter-join No-Lead 16" panose="02000505000000020003" pitchFamily="50" charset="0"/>
              </a:rPr>
              <a:t>Each </a:t>
            </a:r>
            <a:r>
              <a:rPr lang="en-GB" sz="2800" dirty="0">
                <a:latin typeface="Letter-join No-Lead 16" panose="02000505000000020003" pitchFamily="50" charset="0"/>
              </a:rPr>
              <a:t>child has their own unique login</a:t>
            </a:r>
          </a:p>
          <a:p>
            <a:r>
              <a:rPr lang="en-GB" sz="2800" dirty="0">
                <a:latin typeface="Letter-join No-Lead 16" panose="02000505000000020003" pitchFamily="50" charset="0"/>
              </a:rPr>
              <a:t>Highly engaging and the children really</a:t>
            </a:r>
          </a:p>
          <a:p>
            <a:r>
              <a:rPr lang="en-GB" sz="2800" dirty="0">
                <a:latin typeface="Letter-join No-Lead 16" panose="02000505000000020003" pitchFamily="50" charset="0"/>
              </a:rPr>
              <a:t>enjoy it!</a:t>
            </a:r>
          </a:p>
          <a:p>
            <a:r>
              <a:rPr lang="en-GB" sz="2800" dirty="0">
                <a:latin typeface="Letter-join No-Lead 16" panose="02000505000000020003" pitchFamily="50" charset="0"/>
              </a:rPr>
              <a:t>Teachers can monitor and view </a:t>
            </a:r>
            <a:r>
              <a:rPr lang="en-GB" sz="2800" dirty="0" smtClean="0">
                <a:latin typeface="Letter-join No-Lead 16" panose="02000505000000020003" pitchFamily="50" charset="0"/>
              </a:rPr>
              <a:t>each child’s </a:t>
            </a:r>
            <a:r>
              <a:rPr lang="en-GB" sz="2800" dirty="0">
                <a:latin typeface="Letter-join No-Lead 16" panose="02000505000000020003" pitchFamily="50" charset="0"/>
              </a:rPr>
              <a:t>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5" t="2633" r="3193" b="5865"/>
          <a:stretch/>
        </p:blipFill>
        <p:spPr>
          <a:xfrm>
            <a:off x="6848060" y="2740137"/>
            <a:ext cx="4949687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42717" y="407817"/>
            <a:ext cx="8464687" cy="3449638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 smtClean="0">
                <a:latin typeface="Letter-join No-Lead 16" panose="02000505000000020003" pitchFamily="50" charset="0"/>
              </a:rPr>
              <a:t>Online times tables songs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94" b="16337"/>
          <a:stretch/>
        </p:blipFill>
        <p:spPr>
          <a:xfrm>
            <a:off x="2946259" y="1958009"/>
            <a:ext cx="6657601" cy="3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en-GB" sz="3600" cap="none" dirty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  <a:t>Written Multiplication </a:t>
            </a:r>
            <a:r>
              <a:rPr lang="en-GB" sz="3600" cap="none" dirty="0" smtClean="0">
                <a:solidFill>
                  <a:prstClr val="black"/>
                </a:solidFill>
                <a:latin typeface="Letter-join No-Lead 16" panose="02000505000000020003" pitchFamily="50" charset="0"/>
                <a:ea typeface="+mn-ea"/>
                <a:cs typeface="+mn-cs"/>
              </a:rPr>
              <a:t>Grids</a:t>
            </a:r>
            <a:endParaRPr lang="en-GB" sz="4800" dirty="0">
              <a:latin typeface="Letter-join No-Lead 1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6" y="1948841"/>
            <a:ext cx="5516530" cy="39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574" y="1329136"/>
            <a:ext cx="3065172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>
                <a:latin typeface="Letter-join No-Lead 16" panose="02000505000000020003" pitchFamily="50" charset="0"/>
              </a:rPr>
              <a:t>How else can I support my child?</a:t>
            </a:r>
            <a:endParaRPr lang="en-GB" sz="48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997977"/>
            <a:ext cx="11635409" cy="3905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Firstly, a positive attitude goes a long way – so as </a:t>
            </a:r>
            <a:r>
              <a:rPr lang="en-GB" dirty="0" smtClean="0">
                <a:latin typeface="Letter-join No-Lead 16" panose="02000505000000020003" pitchFamily="50" charset="0"/>
              </a:rPr>
              <a:t>much encouragement </a:t>
            </a:r>
            <a:r>
              <a:rPr lang="en-GB" dirty="0">
                <a:latin typeface="Letter-join No-Lead 16" panose="02000505000000020003" pitchFamily="50" charset="0"/>
              </a:rPr>
              <a:t>and support as possible (but we don’t need </a:t>
            </a:r>
            <a:r>
              <a:rPr lang="en-GB" dirty="0" smtClean="0">
                <a:latin typeface="Letter-join No-Lead 16" panose="02000505000000020003" pitchFamily="50" charset="0"/>
              </a:rPr>
              <a:t>to tell </a:t>
            </a:r>
            <a:r>
              <a:rPr lang="en-GB" dirty="0">
                <a:latin typeface="Letter-join No-Lead 16" panose="02000505000000020003" pitchFamily="50" charset="0"/>
              </a:rPr>
              <a:t>you that)!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Some further tips: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• Make times tables fun;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• Climb stairs counting in multiples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• Play verbal times tables games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• Listen to and learn times tables songs</a:t>
            </a:r>
          </a:p>
          <a:p>
            <a:pPr marL="0" indent="0">
              <a:buNone/>
            </a:pPr>
            <a:r>
              <a:rPr lang="en-GB" dirty="0">
                <a:latin typeface="Letter-join No-Lead 16" panose="02000505000000020003" pitchFamily="50" charset="0"/>
              </a:rPr>
              <a:t>• Play online maths games</a:t>
            </a:r>
          </a:p>
        </p:txBody>
      </p:sp>
    </p:spTree>
    <p:extLst>
      <p:ext uri="{BB962C8B-B14F-4D97-AF65-F5344CB8AC3E}">
        <p14:creationId xmlns:p14="http://schemas.microsoft.com/office/powerpoint/2010/main" val="13480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080" y="69518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GB" sz="6000" cap="none" dirty="0" smtClean="0">
                <a:latin typeface="Letter-join No-Lead 16" panose="02000505000000020003" pitchFamily="50" charset="0"/>
              </a:rPr>
              <a:t>Key information</a:t>
            </a:r>
            <a:endParaRPr lang="en-GB" sz="60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1" y="2105185"/>
            <a:ext cx="11956774" cy="345061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Letter-join No-Lead 16" panose="02000505000000020003" pitchFamily="50" charset="0"/>
              </a:rPr>
              <a:t>The check will focus on what they know about </a:t>
            </a:r>
            <a:r>
              <a:rPr lang="en-GB" sz="3200" dirty="0" smtClean="0">
                <a:latin typeface="Letter-join No-Lead 16" panose="02000505000000020003" pitchFamily="50" charset="0"/>
              </a:rPr>
              <a:t>times tables</a:t>
            </a:r>
            <a:r>
              <a:rPr lang="en-GB" sz="3200" dirty="0">
                <a:latin typeface="Letter-join No-Lead 16" panose="02000505000000020003" pitchFamily="50" charset="0"/>
              </a:rPr>
              <a:t>.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It doesn’t reflect their understanding of </a:t>
            </a:r>
            <a:r>
              <a:rPr lang="en-GB" sz="3200" dirty="0" smtClean="0">
                <a:latin typeface="Letter-join No-Lead 16" panose="02000505000000020003" pitchFamily="50" charset="0"/>
              </a:rPr>
              <a:t>wider mathematical </a:t>
            </a:r>
            <a:r>
              <a:rPr lang="en-GB" sz="3200" dirty="0">
                <a:latin typeface="Letter-join No-Lead 16" panose="02000505000000020003" pitchFamily="50" charset="0"/>
              </a:rPr>
              <a:t>topics.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The check is only 5 minutes long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For most children, the check will last for a maximum of </a:t>
            </a:r>
            <a:r>
              <a:rPr lang="en-GB" sz="3200" dirty="0" smtClean="0">
                <a:latin typeface="Letter-join No-Lead 16" panose="02000505000000020003" pitchFamily="50" charset="0"/>
              </a:rPr>
              <a:t>5 minutes.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When </a:t>
            </a:r>
            <a:r>
              <a:rPr lang="en-GB" sz="3200" dirty="0">
                <a:latin typeface="Letter-join No-Lead 16" panose="02000505000000020003" pitchFamily="50" charset="0"/>
              </a:rPr>
              <a:t>they have finished, they will not need </a:t>
            </a:r>
            <a:r>
              <a:rPr lang="en-GB" sz="3200" dirty="0" smtClean="0">
                <a:latin typeface="Letter-join No-Lead 16" panose="02000505000000020003" pitchFamily="50" charset="0"/>
              </a:rPr>
              <a:t>to repeat </a:t>
            </a:r>
            <a:r>
              <a:rPr lang="en-GB" sz="3200" dirty="0">
                <a:latin typeface="Letter-join No-Lead 16" panose="02000505000000020003" pitchFamily="50" charset="0"/>
              </a:rPr>
              <a:t>the check, regardless of their final score.</a:t>
            </a:r>
          </a:p>
        </p:txBody>
      </p:sp>
    </p:spTree>
    <p:extLst>
      <p:ext uri="{BB962C8B-B14F-4D97-AF65-F5344CB8AC3E}">
        <p14:creationId xmlns:p14="http://schemas.microsoft.com/office/powerpoint/2010/main" val="35519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cap="none" dirty="0" smtClean="0">
                <a:latin typeface="Letter-join No-Lead 16" panose="02000505000000020003" pitchFamily="50" charset="0"/>
              </a:rPr>
              <a:t>Thank you for listening!</a:t>
            </a:r>
            <a:endParaRPr lang="en-GB" sz="54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164819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Letter-join No-Lead 16" panose="02000505000000020003" pitchFamily="50" charset="0"/>
              </a:rPr>
              <a:t>Lets work together to support the children to achieving to their best potential!</a:t>
            </a:r>
          </a:p>
          <a:p>
            <a:pPr algn="ctr"/>
            <a:endParaRPr lang="en-GB" sz="4000" dirty="0">
              <a:latin typeface="Letter-join No-Lead 16" panose="02000505000000020003" pitchFamily="50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Letter-join No-Lead 16" panose="02000505000000020003" pitchFamily="50" charset="0"/>
              </a:rPr>
              <a:t>Do you have any questions?</a:t>
            </a:r>
            <a:endParaRPr lang="en-GB" sz="4000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778" y="1683062"/>
            <a:ext cx="105747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Letter-join No-Lead 16" panose="02000505000000020003" pitchFamily="50" charset="0"/>
              </a:rPr>
              <a:t>What is the purpose of the multiplication times table check?</a:t>
            </a:r>
            <a:endParaRPr lang="en-GB" sz="6600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1762" y="534505"/>
            <a:ext cx="10375900" cy="345122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Letter-join No-Lead 16" panose="02000505000000020003" pitchFamily="50" charset="0"/>
              </a:rPr>
              <a:t>To establish whether year 4 pupils can </a:t>
            </a:r>
            <a:r>
              <a:rPr lang="en-GB" sz="3200" dirty="0" smtClean="0">
                <a:latin typeface="Letter-join No-Lead 16" panose="02000505000000020003" pitchFamily="50" charset="0"/>
              </a:rPr>
              <a:t>fluently recall </a:t>
            </a:r>
            <a:r>
              <a:rPr lang="en-GB" sz="3200" dirty="0">
                <a:latin typeface="Letter-join No-Lead 16" panose="02000505000000020003" pitchFamily="50" charset="0"/>
              </a:rPr>
              <a:t>their multiplication tables which is </a:t>
            </a:r>
            <a:r>
              <a:rPr lang="en-GB" sz="3200" dirty="0" smtClean="0">
                <a:latin typeface="Letter-join No-Lead 16" panose="02000505000000020003" pitchFamily="50" charset="0"/>
              </a:rPr>
              <a:t>essential for </a:t>
            </a:r>
            <a:r>
              <a:rPr lang="en-GB" sz="3200" dirty="0">
                <a:latin typeface="Letter-join No-Lead 16" panose="02000505000000020003" pitchFamily="50" charset="0"/>
              </a:rPr>
              <a:t>future success in mathematics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To </a:t>
            </a:r>
            <a:r>
              <a:rPr lang="en-GB" sz="3200" dirty="0">
                <a:latin typeface="Letter-join No-Lead 16" panose="02000505000000020003" pitchFamily="50" charset="0"/>
              </a:rPr>
              <a:t>help schools identify pupils who </a:t>
            </a:r>
            <a:r>
              <a:rPr lang="en-GB" sz="3200" dirty="0" smtClean="0">
                <a:latin typeface="Letter-join No-Lead 16" panose="02000505000000020003" pitchFamily="50" charset="0"/>
              </a:rPr>
              <a:t>require additional support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 </a:t>
            </a:r>
            <a:r>
              <a:rPr lang="en-GB" sz="3200" dirty="0">
                <a:latin typeface="Letter-join No-Lead 16" panose="02000505000000020003" pitchFamily="50" charset="0"/>
              </a:rPr>
              <a:t>There is no ‘pass’ rate or threshold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The </a:t>
            </a:r>
            <a:r>
              <a:rPr lang="en-GB" sz="3200" dirty="0" err="1">
                <a:latin typeface="Letter-join No-Lead 16" panose="02000505000000020003" pitchFamily="50" charset="0"/>
              </a:rPr>
              <a:t>DfE</a:t>
            </a:r>
            <a:r>
              <a:rPr lang="en-GB" sz="3200" dirty="0">
                <a:latin typeface="Letter-join No-Lead 16" panose="02000505000000020003" pitchFamily="50" charset="0"/>
              </a:rPr>
              <a:t> will create a report on overall </a:t>
            </a:r>
            <a:r>
              <a:rPr lang="en-GB" sz="3200" dirty="0" smtClean="0">
                <a:latin typeface="Letter-join No-Lead 16" panose="02000505000000020003" pitchFamily="50" charset="0"/>
              </a:rPr>
              <a:t>results across </a:t>
            </a:r>
            <a:r>
              <a:rPr lang="en-GB" sz="3200" dirty="0">
                <a:latin typeface="Letter-join No-Lead 16" panose="02000505000000020003" pitchFamily="50" charset="0"/>
              </a:rPr>
              <a:t>all schools in England to </a:t>
            </a:r>
            <a:r>
              <a:rPr lang="en-GB" sz="3200" dirty="0" smtClean="0">
                <a:latin typeface="Letter-join No-Lead 16" panose="02000505000000020003" pitchFamily="50" charset="0"/>
              </a:rPr>
              <a:t>measure improvements</a:t>
            </a:r>
            <a:endParaRPr lang="en-GB" sz="3200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804519"/>
            <a:ext cx="9603275" cy="4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3731" y="1380988"/>
            <a:ext cx="9971488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cap="none" dirty="0" smtClean="0">
                <a:latin typeface="Letter-join No-Lead 16" panose="02000505000000020003" pitchFamily="50" charset="0"/>
              </a:rPr>
              <a:t>When will our multiplication times table check take place? </a:t>
            </a:r>
            <a:endParaRPr lang="en-GB" sz="7200" cap="none" dirty="0"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5964" y="704159"/>
            <a:ext cx="9604375" cy="517980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Letter-join No-Lead 16" panose="02000505000000020003" pitchFamily="50" charset="0"/>
              </a:rPr>
              <a:t>All eligible Year 4 pupils </a:t>
            </a:r>
            <a:r>
              <a:rPr lang="en-GB" sz="3200" dirty="0" smtClean="0">
                <a:latin typeface="Letter-join No-Lead 16" panose="02000505000000020003" pitchFamily="50" charset="0"/>
              </a:rPr>
              <a:t>in England </a:t>
            </a:r>
            <a:r>
              <a:rPr lang="en-GB" sz="3200" dirty="0">
                <a:latin typeface="Letter-join No-Lead 16" panose="02000505000000020003" pitchFamily="50" charset="0"/>
              </a:rPr>
              <a:t>will take the </a:t>
            </a:r>
            <a:r>
              <a:rPr lang="en-GB" sz="3200" dirty="0" smtClean="0">
                <a:latin typeface="Letter-join No-Lead 16" panose="02000505000000020003" pitchFamily="50" charset="0"/>
              </a:rPr>
              <a:t>check within </a:t>
            </a:r>
            <a:r>
              <a:rPr lang="en-GB" sz="3200" dirty="0">
                <a:latin typeface="Letter-join No-Lead 16" panose="02000505000000020003" pitchFamily="50" charset="0"/>
              </a:rPr>
              <a:t>a 3 week window </a:t>
            </a:r>
            <a:r>
              <a:rPr lang="en-GB" sz="3200" b="1" dirty="0">
                <a:latin typeface="Letter-join No-Lead 16" panose="02000505000000020003" pitchFamily="50" charset="0"/>
              </a:rPr>
              <a:t>in June</a:t>
            </a:r>
            <a:r>
              <a:rPr lang="en-GB" sz="3200" dirty="0">
                <a:latin typeface="Letter-join No-Lead 16" panose="02000505000000020003" pitchFamily="50" charset="0"/>
              </a:rPr>
              <a:t>.</a:t>
            </a:r>
          </a:p>
          <a:p>
            <a:r>
              <a:rPr lang="en-GB" sz="3200" dirty="0">
                <a:latin typeface="Letter-join No-Lead 16" panose="02000505000000020003" pitchFamily="50" charset="0"/>
              </a:rPr>
              <a:t>It is up to individual schools </a:t>
            </a:r>
            <a:r>
              <a:rPr lang="en-GB" sz="3200" dirty="0" smtClean="0">
                <a:latin typeface="Letter-join No-Lead 16" panose="02000505000000020003" pitchFamily="50" charset="0"/>
              </a:rPr>
              <a:t>to decide </a:t>
            </a:r>
            <a:r>
              <a:rPr lang="en-GB" sz="3200" dirty="0">
                <a:latin typeface="Letter-join No-Lead 16" panose="02000505000000020003" pitchFamily="50" charset="0"/>
              </a:rPr>
              <a:t>how the check </a:t>
            </a:r>
            <a:r>
              <a:rPr lang="en-GB" sz="3200" dirty="0" smtClean="0">
                <a:latin typeface="Letter-join No-Lead 16" panose="02000505000000020003" pitchFamily="50" charset="0"/>
              </a:rPr>
              <a:t>is administered.</a:t>
            </a:r>
          </a:p>
          <a:p>
            <a:endParaRPr lang="en-GB" sz="3200" dirty="0" smtClean="0">
              <a:latin typeface="Letter-join No-Lead 16" panose="02000505000000020003" pitchFamily="50" charset="0"/>
            </a:endParaRPr>
          </a:p>
          <a:p>
            <a:pPr marL="0" indent="0" algn="ctr">
              <a:buNone/>
            </a:pPr>
            <a:r>
              <a:rPr lang="en-GB" sz="3200" b="1" u="sng" dirty="0" smtClean="0">
                <a:solidFill>
                  <a:srgbClr val="FF0000"/>
                </a:solidFill>
                <a:latin typeface="Letter-join No-Lead 16" panose="02000505000000020003" pitchFamily="50" charset="0"/>
              </a:rPr>
              <a:t>PLEASE NOTE:</a:t>
            </a:r>
          </a:p>
          <a:p>
            <a:pPr marL="0" indent="0" algn="ctr">
              <a:buNone/>
            </a:pPr>
            <a:r>
              <a:rPr lang="en-GB" sz="3200" dirty="0" smtClean="0">
                <a:latin typeface="Letter-join No-Lead 16" panose="02000505000000020003" pitchFamily="50" charset="0"/>
              </a:rPr>
              <a:t>Our school’s check is on </a:t>
            </a:r>
            <a:r>
              <a:rPr lang="en-GB" sz="3200" b="1" u="sng" dirty="0" smtClean="0">
                <a:solidFill>
                  <a:srgbClr val="FF0000"/>
                </a:solidFill>
                <a:latin typeface="Letter-join No-Lead 16" panose="02000505000000020003" pitchFamily="50" charset="0"/>
              </a:rPr>
              <a:t>3</a:t>
            </a:r>
            <a:r>
              <a:rPr lang="en-GB" sz="3200" b="1" u="sng" baseline="30000" dirty="0" smtClean="0">
                <a:solidFill>
                  <a:srgbClr val="FF0000"/>
                </a:solidFill>
                <a:latin typeface="Letter-join No-Lead 16" panose="02000505000000020003" pitchFamily="50" charset="0"/>
              </a:rPr>
              <a:t>rd</a:t>
            </a:r>
            <a:r>
              <a:rPr lang="en-GB" sz="3200" b="1" u="sng" dirty="0" smtClean="0">
                <a:solidFill>
                  <a:srgbClr val="FF0000"/>
                </a:solidFill>
                <a:latin typeface="Letter-join No-Lead 16" panose="02000505000000020003" pitchFamily="50" charset="0"/>
              </a:rPr>
              <a:t> June 2024.</a:t>
            </a:r>
            <a:endParaRPr lang="en-GB" sz="3200" b="1" u="sng" dirty="0">
              <a:solidFill>
                <a:srgbClr val="FF0000"/>
              </a:solidFill>
              <a:latin typeface="Letter-join No-Lead 1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645493"/>
            <a:ext cx="9603275" cy="1049235"/>
          </a:xfrm>
        </p:spPr>
        <p:txBody>
          <a:bodyPr>
            <a:noAutofit/>
          </a:bodyPr>
          <a:lstStyle/>
          <a:p>
            <a:r>
              <a:rPr lang="en-GB" sz="3600" cap="none" dirty="0" smtClean="0">
                <a:latin typeface="Letter-join No-Lead 16" panose="02000505000000020003" pitchFamily="50" charset="0"/>
              </a:rPr>
              <a:t>How will the multiplication times table check be carried out?</a:t>
            </a:r>
            <a:endParaRPr lang="en-GB" sz="36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Letter-join No-Lead 16" panose="02000505000000020003" pitchFamily="50" charset="0"/>
              </a:rPr>
              <a:t>The </a:t>
            </a:r>
            <a:r>
              <a:rPr lang="en-GB" sz="3200" dirty="0">
                <a:latin typeface="Letter-join No-Lead 16" panose="02000505000000020003" pitchFamily="50" charset="0"/>
              </a:rPr>
              <a:t>check will be </a:t>
            </a:r>
            <a:r>
              <a:rPr lang="en-GB" sz="3200" b="1" dirty="0">
                <a:latin typeface="Letter-join No-Lead 16" panose="02000505000000020003" pitchFamily="50" charset="0"/>
              </a:rPr>
              <a:t>digital </a:t>
            </a:r>
            <a:r>
              <a:rPr lang="en-GB" sz="3200" dirty="0">
                <a:latin typeface="Letter-join No-Lead 16" panose="02000505000000020003" pitchFamily="50" charset="0"/>
              </a:rPr>
              <a:t>and take </a:t>
            </a:r>
            <a:r>
              <a:rPr lang="en-GB" sz="3200" dirty="0" smtClean="0">
                <a:latin typeface="Letter-join No-Lead 16" panose="02000505000000020003" pitchFamily="50" charset="0"/>
              </a:rPr>
              <a:t>place on a screen</a:t>
            </a:r>
            <a:endParaRPr lang="en-GB" sz="3200" dirty="0">
              <a:latin typeface="Letter-join No-Lead 16" panose="02000505000000020003" pitchFamily="50" charset="0"/>
            </a:endParaRP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Answers </a:t>
            </a:r>
            <a:r>
              <a:rPr lang="en-GB" sz="3200" dirty="0">
                <a:latin typeface="Letter-join No-Lead 16" panose="02000505000000020003" pitchFamily="50" charset="0"/>
              </a:rPr>
              <a:t>will be entered using a </a:t>
            </a:r>
            <a:r>
              <a:rPr lang="en-GB" sz="3200" dirty="0" smtClean="0">
                <a:latin typeface="Letter-join No-Lead 16" panose="02000505000000020003" pitchFamily="50" charset="0"/>
              </a:rPr>
              <a:t>keyboard or </a:t>
            </a:r>
            <a:r>
              <a:rPr lang="en-GB" sz="3200" dirty="0">
                <a:latin typeface="Letter-join No-Lead 16" panose="02000505000000020003" pitchFamily="50" charset="0"/>
              </a:rPr>
              <a:t>by pressing digits or touchscreen </a:t>
            </a:r>
            <a:r>
              <a:rPr lang="en-GB" sz="3200" dirty="0" smtClean="0">
                <a:latin typeface="Letter-join No-Lead 16" panose="02000505000000020003" pitchFamily="50" charset="0"/>
              </a:rPr>
              <a:t>using an </a:t>
            </a:r>
            <a:r>
              <a:rPr lang="en-GB" sz="3200" dirty="0">
                <a:latin typeface="Letter-join No-Lead 16" panose="02000505000000020003" pitchFamily="50" charset="0"/>
              </a:rPr>
              <a:t>on-screen number </a:t>
            </a:r>
            <a:r>
              <a:rPr lang="en-GB" sz="3200" dirty="0" smtClean="0">
                <a:latin typeface="Letter-join No-Lead 16" panose="02000505000000020003" pitchFamily="50" charset="0"/>
              </a:rPr>
              <a:t>pad</a:t>
            </a:r>
          </a:p>
          <a:p>
            <a:r>
              <a:rPr lang="en-GB" sz="3200" dirty="0" smtClean="0">
                <a:latin typeface="Letter-join No-Lead 16" panose="02000505000000020003" pitchFamily="50" charset="0"/>
              </a:rPr>
              <a:t>Children </a:t>
            </a:r>
            <a:r>
              <a:rPr lang="en-GB" sz="3200" dirty="0">
                <a:latin typeface="Letter-join No-Lead 16" panose="02000505000000020003" pitchFamily="50" charset="0"/>
              </a:rPr>
              <a:t>will use </a:t>
            </a:r>
            <a:r>
              <a:rPr lang="en-GB" sz="3200" dirty="0" smtClean="0">
                <a:latin typeface="Letter-join No-Lead 16" panose="02000505000000020003" pitchFamily="50" charset="0"/>
              </a:rPr>
              <a:t>the school laptops to complete their </a:t>
            </a:r>
            <a:r>
              <a:rPr lang="en-GB" sz="3200" dirty="0">
                <a:latin typeface="Letter-join No-Lead 16" panose="02000505000000020003" pitchFamily="50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1796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02" y="923789"/>
            <a:ext cx="9603275" cy="1049235"/>
          </a:xfrm>
        </p:spPr>
        <p:txBody>
          <a:bodyPr>
            <a:normAutofit/>
          </a:bodyPr>
          <a:lstStyle/>
          <a:p>
            <a:r>
              <a:rPr lang="en-GB" sz="4400" cap="none" dirty="0" smtClean="0">
                <a:latin typeface="Letter-join No-Lead 16" panose="02000505000000020003" pitchFamily="50" charset="0"/>
              </a:rPr>
              <a:t>What will the check look like?</a:t>
            </a:r>
            <a:endParaRPr lang="en-GB" sz="4400" cap="none" dirty="0">
              <a:latin typeface="Letter-join No-Lead 1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7" y="1853754"/>
            <a:ext cx="11261035" cy="345061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Letter-join No-Lead 16" panose="02000505000000020003" pitchFamily="50" charset="0"/>
              </a:rPr>
              <a:t>The </a:t>
            </a:r>
            <a:r>
              <a:rPr lang="en-GB" sz="2400" dirty="0">
                <a:latin typeface="Letter-join No-Lead 16" panose="02000505000000020003" pitchFamily="50" charset="0"/>
              </a:rPr>
              <a:t>multiplication check will take </a:t>
            </a:r>
            <a:r>
              <a:rPr lang="en-GB" sz="2400" b="1" dirty="0">
                <a:latin typeface="Letter-join No-Lead 16" panose="02000505000000020003" pitchFamily="50" charset="0"/>
              </a:rPr>
              <a:t>less than 5 minutes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Children </a:t>
            </a:r>
            <a:r>
              <a:rPr lang="en-GB" sz="2400" dirty="0">
                <a:latin typeface="Letter-join No-Lead 16" panose="02000505000000020003" pitchFamily="50" charset="0"/>
              </a:rPr>
              <a:t>will get </a:t>
            </a:r>
            <a:r>
              <a:rPr lang="en-GB" sz="2400" b="1" dirty="0">
                <a:latin typeface="Letter-join No-Lead 16" panose="02000505000000020003" pitchFamily="50" charset="0"/>
              </a:rPr>
              <a:t>6 seconds </a:t>
            </a:r>
            <a:r>
              <a:rPr lang="en-GB" sz="2400" dirty="0">
                <a:latin typeface="Letter-join No-Lead 16" panose="02000505000000020003" pitchFamily="50" charset="0"/>
              </a:rPr>
              <a:t>to input their answer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Whatever </a:t>
            </a:r>
            <a:r>
              <a:rPr lang="en-GB" sz="2400" dirty="0">
                <a:latin typeface="Letter-join No-Lead 16" panose="02000505000000020003" pitchFamily="50" charset="0"/>
              </a:rPr>
              <a:t>is written in the answer box at the end of </a:t>
            </a:r>
            <a:r>
              <a:rPr lang="en-GB" sz="2400" b="1" dirty="0">
                <a:latin typeface="Letter-join No-Lead 16" panose="02000505000000020003" pitchFamily="50" charset="0"/>
              </a:rPr>
              <a:t>6 </a:t>
            </a:r>
            <a:r>
              <a:rPr lang="en-GB" sz="2400" b="1" dirty="0" smtClean="0">
                <a:latin typeface="Letter-join No-Lead 16" panose="02000505000000020003" pitchFamily="50" charset="0"/>
              </a:rPr>
              <a:t>seconds </a:t>
            </a:r>
            <a:r>
              <a:rPr lang="en-GB" sz="2400" dirty="0" smtClean="0">
                <a:latin typeface="Letter-join No-Lead 16" panose="02000505000000020003" pitchFamily="50" charset="0"/>
              </a:rPr>
              <a:t>will </a:t>
            </a:r>
            <a:r>
              <a:rPr lang="en-GB" sz="2400" dirty="0">
                <a:latin typeface="Letter-join No-Lead 16" panose="02000505000000020003" pitchFamily="50" charset="0"/>
              </a:rPr>
              <a:t>be counted as the answer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There </a:t>
            </a:r>
            <a:r>
              <a:rPr lang="en-GB" sz="2400" dirty="0">
                <a:latin typeface="Letter-join No-Lead 16" panose="02000505000000020003" pitchFamily="50" charset="0"/>
              </a:rPr>
              <a:t>will be </a:t>
            </a:r>
            <a:r>
              <a:rPr lang="en-GB" sz="2400" b="1" dirty="0">
                <a:latin typeface="Letter-join No-Lead 16" panose="02000505000000020003" pitchFamily="50" charset="0"/>
              </a:rPr>
              <a:t>25 questions </a:t>
            </a:r>
            <a:r>
              <a:rPr lang="en-GB" sz="2400" dirty="0">
                <a:latin typeface="Letter-join No-Lead 16" panose="02000505000000020003" pitchFamily="50" charset="0"/>
              </a:rPr>
              <a:t>with a 3 second pause </a:t>
            </a:r>
            <a:r>
              <a:rPr lang="en-GB" sz="2400" dirty="0" smtClean="0">
                <a:latin typeface="Letter-join No-Lead 16" panose="02000505000000020003" pitchFamily="50" charset="0"/>
              </a:rPr>
              <a:t>in-between questions</a:t>
            </a:r>
            <a:endParaRPr lang="en-GB" sz="2400" dirty="0">
              <a:latin typeface="Letter-join No-Lead 16" panose="02000505000000020003" pitchFamily="50" charset="0"/>
            </a:endParaRP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 </a:t>
            </a:r>
            <a:r>
              <a:rPr lang="en-GB" sz="2400" dirty="0">
                <a:latin typeface="Letter-join No-Lead 16" panose="02000505000000020003" pitchFamily="50" charset="0"/>
              </a:rPr>
              <a:t>check will take place in class with the class teacher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There </a:t>
            </a:r>
            <a:r>
              <a:rPr lang="en-GB" sz="2400" dirty="0">
                <a:latin typeface="Letter-join No-Lead 16" panose="02000505000000020003" pitchFamily="50" charset="0"/>
              </a:rPr>
              <a:t>will not be related division facts</a:t>
            </a:r>
          </a:p>
          <a:p>
            <a:r>
              <a:rPr lang="en-GB" sz="2400" dirty="0" smtClean="0">
                <a:latin typeface="Letter-join No-Lead 16" panose="02000505000000020003" pitchFamily="50" charset="0"/>
              </a:rPr>
              <a:t>Pupils </a:t>
            </a:r>
            <a:r>
              <a:rPr lang="en-GB" sz="2400" dirty="0">
                <a:latin typeface="Letter-join No-Lead 16" panose="02000505000000020003" pitchFamily="50" charset="0"/>
              </a:rPr>
              <a:t>will not see their results when they complete the check</a:t>
            </a:r>
          </a:p>
        </p:txBody>
      </p:sp>
    </p:spTree>
    <p:extLst>
      <p:ext uri="{BB962C8B-B14F-4D97-AF65-F5344CB8AC3E}">
        <p14:creationId xmlns:p14="http://schemas.microsoft.com/office/powerpoint/2010/main" val="1000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69</TotalTime>
  <Words>1083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 Light</vt:lpstr>
      <vt:lpstr>Gill Sans MT</vt:lpstr>
      <vt:lpstr>Letter-join No-Lead 16</vt:lpstr>
      <vt:lpstr>Gallery</vt:lpstr>
      <vt:lpstr>Year 4 Multiplication Times Table Check</vt:lpstr>
      <vt:lpstr>We will be focusing 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the multiplication times table check be carried out?</vt:lpstr>
      <vt:lpstr>What will the check look like?</vt:lpstr>
      <vt:lpstr>What will be in the check?</vt:lpstr>
      <vt:lpstr>Please note</vt:lpstr>
      <vt:lpstr>What if my child cannot access the check?</vt:lpstr>
      <vt:lpstr>Teaching times tables facts first: -Counting and looking for patterns -Multiplication is commutative -Multiplication is the inverse of division -Number families -Use of different representations -Concrete manipulatives such as counters or multilink cubes -Pictorial representations such as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Online-Times Tables Rock stars </vt:lpstr>
      <vt:lpstr>PowerPoint Presentation</vt:lpstr>
      <vt:lpstr>Written Multiplication Grids</vt:lpstr>
      <vt:lpstr>How else can I support my child?</vt:lpstr>
      <vt:lpstr>Key information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multiplication times table check</dc:title>
  <dc:creator>Sophie  Brown</dc:creator>
  <cp:lastModifiedBy>Kathryn Jolles</cp:lastModifiedBy>
  <cp:revision>8</cp:revision>
  <dcterms:created xsi:type="dcterms:W3CDTF">2024-01-10T15:28:29Z</dcterms:created>
  <dcterms:modified xsi:type="dcterms:W3CDTF">2024-01-30T12:42:34Z</dcterms:modified>
</cp:coreProperties>
</file>